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33"/>
  </p:notesMasterIdLst>
  <p:sldIdLst>
    <p:sldId id="256" r:id="rId2"/>
    <p:sldId id="334" r:id="rId3"/>
    <p:sldId id="337" r:id="rId4"/>
    <p:sldId id="338" r:id="rId5"/>
    <p:sldId id="271" r:id="rId6"/>
    <p:sldId id="305" r:id="rId7"/>
    <p:sldId id="298" r:id="rId8"/>
    <p:sldId id="333" r:id="rId9"/>
    <p:sldId id="304" r:id="rId10"/>
    <p:sldId id="317" r:id="rId11"/>
    <p:sldId id="340" r:id="rId12"/>
    <p:sldId id="329" r:id="rId13"/>
    <p:sldId id="339" r:id="rId14"/>
    <p:sldId id="344" r:id="rId15"/>
    <p:sldId id="330" r:id="rId16"/>
    <p:sldId id="307" r:id="rId17"/>
    <p:sldId id="309" r:id="rId18"/>
    <p:sldId id="341" r:id="rId19"/>
    <p:sldId id="313" r:id="rId20"/>
    <p:sldId id="328" r:id="rId21"/>
    <p:sldId id="316" r:id="rId22"/>
    <p:sldId id="289" r:id="rId23"/>
    <p:sldId id="342" r:id="rId24"/>
    <p:sldId id="318" r:id="rId25"/>
    <p:sldId id="347" r:id="rId26"/>
    <p:sldId id="346" r:id="rId27"/>
    <p:sldId id="327" r:id="rId28"/>
    <p:sldId id="308" r:id="rId29"/>
    <p:sldId id="315" r:id="rId30"/>
    <p:sldId id="324"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63F"/>
    <a:srgbClr val="4D4D4D"/>
    <a:srgbClr val="FF6702"/>
    <a:srgbClr val="015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3" autoAdjust="0"/>
    <p:restoredTop sz="96370" autoAdjust="0"/>
  </p:normalViewPr>
  <p:slideViewPr>
    <p:cSldViewPr>
      <p:cViewPr varScale="1">
        <p:scale>
          <a:sx n="70" d="100"/>
          <a:sy n="70" d="100"/>
        </p:scale>
        <p:origin x="480"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DE007-BD1E-4437-B7AD-4FD06E478BD7}"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s-ES"/>
        </a:p>
      </dgm:t>
    </dgm:pt>
    <dgm:pt modelId="{14B8EC2E-0955-485F-9930-67D1C6648143}">
      <dgm:prSet phldrT="[Texto]" custT="1"/>
      <dgm:spPr/>
      <dgm:t>
        <a:bodyPr/>
        <a:lstStyle/>
        <a:p>
          <a:r>
            <a:rPr lang="es-ES" sz="1400" dirty="0">
              <a:latin typeface="Arial" panose="020B0604020202020204" pitchFamily="34" charset="0"/>
              <a:cs typeface="Arial" panose="020B0604020202020204" pitchFamily="34" charset="0"/>
            </a:rPr>
            <a:t>Se puede ejecutar la portabilidad con cualquier plan (Postpago – Prepago).</a:t>
          </a:r>
        </a:p>
      </dgm:t>
    </dgm:pt>
    <dgm:pt modelId="{ED3383C5-C7DB-46B4-9AA7-B5BE189BE67A}" type="parTrans" cxnId="{E1239B1D-BE36-4A97-8A14-6439646FB3E0}">
      <dgm:prSet/>
      <dgm:spPr/>
      <dgm:t>
        <a:bodyPr/>
        <a:lstStyle/>
        <a:p>
          <a:endParaRPr lang="es-ES" sz="2000">
            <a:latin typeface="Arial" panose="020B0604020202020204" pitchFamily="34" charset="0"/>
            <a:cs typeface="Arial" panose="020B0604020202020204" pitchFamily="34" charset="0"/>
          </a:endParaRPr>
        </a:p>
      </dgm:t>
    </dgm:pt>
    <dgm:pt modelId="{C228F7FB-8885-4B2A-AEB7-212253F0F40F}" type="sibTrans" cxnId="{E1239B1D-BE36-4A97-8A14-6439646FB3E0}">
      <dgm:prSet/>
      <dgm:spPr/>
      <dgm:t>
        <a:bodyPr/>
        <a:lstStyle/>
        <a:p>
          <a:endParaRPr lang="es-ES" sz="2000">
            <a:latin typeface="Arial" panose="020B0604020202020204" pitchFamily="34" charset="0"/>
            <a:cs typeface="Arial" panose="020B0604020202020204" pitchFamily="34" charset="0"/>
          </a:endParaRPr>
        </a:p>
      </dgm:t>
    </dgm:pt>
    <dgm:pt modelId="{6FF9C14A-CA37-4400-B0E2-BACABEC2B3C0}">
      <dgm:prSet phldrT="[Texto]" custT="1"/>
      <dgm:spPr/>
      <dgm:t>
        <a:bodyPr/>
        <a:lstStyle/>
        <a:p>
          <a:r>
            <a:rPr lang="es-ES" sz="1400" dirty="0">
              <a:latin typeface="Arial" panose="020B0604020202020204" pitchFamily="34" charset="0"/>
              <a:cs typeface="Arial" panose="020B0604020202020204" pitchFamily="34" charset="0"/>
            </a:rPr>
            <a:t>El abonado verá afectado su servicio un máximo de 3 horas durante la ventana de cambio (00 horas hasta 06 horas).</a:t>
          </a:r>
        </a:p>
      </dgm:t>
    </dgm:pt>
    <dgm:pt modelId="{2BE9A433-3ACC-4910-B4C3-800E7E6FFDF9}" type="parTrans" cxnId="{9E1A6D05-3947-49EB-8C63-3ABE6CC6DE62}">
      <dgm:prSet/>
      <dgm:spPr/>
      <dgm:t>
        <a:bodyPr/>
        <a:lstStyle/>
        <a:p>
          <a:endParaRPr lang="es-ES" sz="2000">
            <a:latin typeface="Arial" panose="020B0604020202020204" pitchFamily="34" charset="0"/>
            <a:cs typeface="Arial" panose="020B0604020202020204" pitchFamily="34" charset="0"/>
          </a:endParaRPr>
        </a:p>
      </dgm:t>
    </dgm:pt>
    <dgm:pt modelId="{B2E8982D-3BB0-4DE9-8DA2-EF54D2A52CBD}" type="sibTrans" cxnId="{9E1A6D05-3947-49EB-8C63-3ABE6CC6DE62}">
      <dgm:prSet/>
      <dgm:spPr/>
      <dgm:t>
        <a:bodyPr/>
        <a:lstStyle/>
        <a:p>
          <a:endParaRPr lang="es-ES" sz="2000">
            <a:latin typeface="Arial" panose="020B0604020202020204" pitchFamily="34" charset="0"/>
            <a:cs typeface="Arial" panose="020B0604020202020204" pitchFamily="34" charset="0"/>
          </a:endParaRPr>
        </a:p>
      </dgm:t>
    </dgm:pt>
    <dgm:pt modelId="{7B798444-5D28-4F81-862E-69C7CADF7FEC}">
      <dgm:prSet phldrT="[Texto]" custT="1"/>
      <dgm:spPr/>
      <dgm:t>
        <a:bodyPr/>
        <a:lstStyle/>
        <a:p>
          <a:r>
            <a:rPr lang="es-ES" sz="1400" dirty="0">
              <a:latin typeface="Arial" panose="020B0604020202020204" pitchFamily="34" charset="0"/>
              <a:cs typeface="Arial" panose="020B0604020202020204" pitchFamily="34" charset="0"/>
            </a:rPr>
            <a:t>No hay límite de veces para portar, sin embargo, debe existir un mínimo de 60 días calendario entre cada una.</a:t>
          </a:r>
        </a:p>
      </dgm:t>
    </dgm:pt>
    <dgm:pt modelId="{CBB78C31-141F-4AF4-89E3-BAEEF3338AFE}" type="parTrans" cxnId="{82A9E685-3282-46E5-B8D3-290170873C5D}">
      <dgm:prSet/>
      <dgm:spPr/>
      <dgm:t>
        <a:bodyPr/>
        <a:lstStyle/>
        <a:p>
          <a:endParaRPr lang="es-ES" sz="2000">
            <a:latin typeface="Arial" panose="020B0604020202020204" pitchFamily="34" charset="0"/>
            <a:cs typeface="Arial" panose="020B0604020202020204" pitchFamily="34" charset="0"/>
          </a:endParaRPr>
        </a:p>
      </dgm:t>
    </dgm:pt>
    <dgm:pt modelId="{C105EA38-9F65-4F0F-AE03-7293D68384E2}" type="sibTrans" cxnId="{82A9E685-3282-46E5-B8D3-290170873C5D}">
      <dgm:prSet/>
      <dgm:spPr/>
      <dgm:t>
        <a:bodyPr/>
        <a:lstStyle/>
        <a:p>
          <a:endParaRPr lang="es-ES" sz="2000">
            <a:latin typeface="Arial" panose="020B0604020202020204" pitchFamily="34" charset="0"/>
            <a:cs typeface="Arial" panose="020B0604020202020204" pitchFamily="34" charset="0"/>
          </a:endParaRPr>
        </a:p>
      </dgm:t>
    </dgm:pt>
    <dgm:pt modelId="{C4C0E52C-5791-4AD7-BD9C-B2DF622E81A4}">
      <dgm:prSet phldrT="[Texto]" custT="1"/>
      <dgm:spPr/>
      <dgm:t>
        <a:bodyPr/>
        <a:lstStyle/>
        <a:p>
          <a:r>
            <a:rPr lang="es-ES" sz="1400" dirty="0">
              <a:latin typeface="Arial" panose="020B0604020202020204" pitchFamily="34" charset="0"/>
              <a:cs typeface="Arial" panose="020B0604020202020204" pitchFamily="34" charset="0"/>
            </a:rPr>
            <a:t>Se puede realizar máximo hasta 30 días calendarios luego de suspendido a solicitud del cliente. </a:t>
          </a:r>
        </a:p>
      </dgm:t>
    </dgm:pt>
    <dgm:pt modelId="{8BEBDA6C-9049-40F2-B406-0D9C226E4C66}" type="parTrans" cxnId="{AB9655E4-A655-4986-8134-3B4C2825C358}">
      <dgm:prSet/>
      <dgm:spPr/>
      <dgm:t>
        <a:bodyPr/>
        <a:lstStyle/>
        <a:p>
          <a:endParaRPr lang="es-ES" sz="2000">
            <a:latin typeface="Arial" panose="020B0604020202020204" pitchFamily="34" charset="0"/>
            <a:cs typeface="Arial" panose="020B0604020202020204" pitchFamily="34" charset="0"/>
          </a:endParaRPr>
        </a:p>
      </dgm:t>
    </dgm:pt>
    <dgm:pt modelId="{502A10BC-5619-40FD-9C6F-897F64D90B39}" type="sibTrans" cxnId="{AB9655E4-A655-4986-8134-3B4C2825C358}">
      <dgm:prSet/>
      <dgm:spPr/>
      <dgm:t>
        <a:bodyPr/>
        <a:lstStyle/>
        <a:p>
          <a:endParaRPr lang="es-ES" sz="2000">
            <a:latin typeface="Arial" panose="020B0604020202020204" pitchFamily="34" charset="0"/>
            <a:cs typeface="Arial" panose="020B0604020202020204" pitchFamily="34" charset="0"/>
          </a:endParaRPr>
        </a:p>
      </dgm:t>
    </dgm:pt>
    <dgm:pt modelId="{E91C9794-E7F2-4D36-B8DF-BA125CF0B13F}">
      <dgm:prSet phldrT="[Texto]" custT="1"/>
      <dgm:spPr/>
      <dgm:t>
        <a:bodyPr/>
        <a:lstStyle/>
        <a:p>
          <a:r>
            <a:rPr lang="es-ES" sz="1400" dirty="0">
              <a:latin typeface="Arial" panose="020B0604020202020204" pitchFamily="34" charset="0"/>
              <a:cs typeface="Arial" panose="020B0604020202020204" pitchFamily="34" charset="0"/>
            </a:rPr>
            <a:t>Se realiza aunque el cliente cuente con contrato vigente.</a:t>
          </a:r>
        </a:p>
      </dgm:t>
    </dgm:pt>
    <dgm:pt modelId="{B8261270-F39D-4DD3-B409-963A9AA88B56}" type="parTrans" cxnId="{CAF95210-74C8-4721-B5F0-070B8A04E687}">
      <dgm:prSet/>
      <dgm:spPr/>
      <dgm:t>
        <a:bodyPr/>
        <a:lstStyle/>
        <a:p>
          <a:endParaRPr lang="es-ES" sz="2000">
            <a:latin typeface="Arial" panose="020B0604020202020204" pitchFamily="34" charset="0"/>
            <a:cs typeface="Arial" panose="020B0604020202020204" pitchFamily="34" charset="0"/>
          </a:endParaRPr>
        </a:p>
      </dgm:t>
    </dgm:pt>
    <dgm:pt modelId="{34292E7E-01E1-4871-B679-38389948CA3F}" type="sibTrans" cxnId="{CAF95210-74C8-4721-B5F0-070B8A04E687}">
      <dgm:prSet/>
      <dgm:spPr/>
      <dgm:t>
        <a:bodyPr/>
        <a:lstStyle/>
        <a:p>
          <a:endParaRPr lang="es-ES" sz="2000">
            <a:latin typeface="Arial" panose="020B0604020202020204" pitchFamily="34" charset="0"/>
            <a:cs typeface="Arial" panose="020B0604020202020204" pitchFamily="34" charset="0"/>
          </a:endParaRPr>
        </a:p>
      </dgm:t>
    </dgm:pt>
    <dgm:pt modelId="{8AA3E701-E114-4AB4-9430-E8B75B341373}">
      <dgm:prSet phldrT="[Texto]" custT="1"/>
      <dgm:spPr/>
      <dgm:t>
        <a:bodyPr/>
        <a:lstStyle/>
        <a:p>
          <a:r>
            <a:rPr lang="es-ES" sz="1400" dirty="0">
              <a:latin typeface="Arial" panose="020B0604020202020204" pitchFamily="34" charset="0"/>
              <a:cs typeface="Arial" panose="020B0604020202020204" pitchFamily="34" charset="0"/>
            </a:rPr>
            <a:t>No existe la posibilidad de retención de un cliente, una vez que el ABDCP aprueba la solicitud.</a:t>
          </a:r>
        </a:p>
      </dgm:t>
    </dgm:pt>
    <dgm:pt modelId="{122F69DA-D06A-40FF-BEA7-1046B043C2BD}" type="parTrans" cxnId="{964BB372-548A-412C-B6B0-5AEB02D2671A}">
      <dgm:prSet/>
      <dgm:spPr/>
      <dgm:t>
        <a:bodyPr/>
        <a:lstStyle/>
        <a:p>
          <a:endParaRPr lang="es-ES" sz="2000">
            <a:latin typeface="Arial" panose="020B0604020202020204" pitchFamily="34" charset="0"/>
            <a:cs typeface="Arial" panose="020B0604020202020204" pitchFamily="34" charset="0"/>
          </a:endParaRPr>
        </a:p>
      </dgm:t>
    </dgm:pt>
    <dgm:pt modelId="{6661C283-BA5F-4EC9-B51B-3E2CF38B96A4}" type="sibTrans" cxnId="{964BB372-548A-412C-B6B0-5AEB02D2671A}">
      <dgm:prSet/>
      <dgm:spPr/>
      <dgm:t>
        <a:bodyPr/>
        <a:lstStyle/>
        <a:p>
          <a:endParaRPr lang="es-ES" sz="2000">
            <a:latin typeface="Arial" panose="020B0604020202020204" pitchFamily="34" charset="0"/>
            <a:cs typeface="Arial" panose="020B0604020202020204" pitchFamily="34" charset="0"/>
          </a:endParaRPr>
        </a:p>
      </dgm:t>
    </dgm:pt>
    <dgm:pt modelId="{CF6623E2-B118-4348-990D-2A02D3C17071}" type="pres">
      <dgm:prSet presAssocID="{D27DE007-BD1E-4437-B7AD-4FD06E478BD7}" presName="Name0" presStyleCnt="0">
        <dgm:presLayoutVars>
          <dgm:chMax val="7"/>
          <dgm:chPref val="7"/>
          <dgm:dir/>
        </dgm:presLayoutVars>
      </dgm:prSet>
      <dgm:spPr/>
    </dgm:pt>
    <dgm:pt modelId="{227E8C41-69C3-4A89-BCDF-F7927B4B3A29}" type="pres">
      <dgm:prSet presAssocID="{D27DE007-BD1E-4437-B7AD-4FD06E478BD7}" presName="Name1" presStyleCnt="0"/>
      <dgm:spPr/>
    </dgm:pt>
    <dgm:pt modelId="{D3D613CB-0E3E-4F3D-B695-ADEC8F23466A}" type="pres">
      <dgm:prSet presAssocID="{D27DE007-BD1E-4437-B7AD-4FD06E478BD7}" presName="cycle" presStyleCnt="0"/>
      <dgm:spPr/>
    </dgm:pt>
    <dgm:pt modelId="{FD1E6A46-9D40-4BE2-8004-6CC1B9D37170}" type="pres">
      <dgm:prSet presAssocID="{D27DE007-BD1E-4437-B7AD-4FD06E478BD7}" presName="srcNode" presStyleLbl="node1" presStyleIdx="0" presStyleCnt="6"/>
      <dgm:spPr/>
    </dgm:pt>
    <dgm:pt modelId="{526EE122-CD4D-49CA-BB21-7609CC2B2DC7}" type="pres">
      <dgm:prSet presAssocID="{D27DE007-BD1E-4437-B7AD-4FD06E478BD7}" presName="conn" presStyleLbl="parChTrans1D2" presStyleIdx="0" presStyleCnt="1" custLinFactNeighborY="-335"/>
      <dgm:spPr/>
    </dgm:pt>
    <dgm:pt modelId="{517ACEF3-CCF0-4D18-8ABF-B060772E66C6}" type="pres">
      <dgm:prSet presAssocID="{D27DE007-BD1E-4437-B7AD-4FD06E478BD7}" presName="extraNode" presStyleLbl="node1" presStyleIdx="0" presStyleCnt="6"/>
      <dgm:spPr/>
    </dgm:pt>
    <dgm:pt modelId="{E9C0CF3F-1113-4FC0-B43B-9611A9056587}" type="pres">
      <dgm:prSet presAssocID="{D27DE007-BD1E-4437-B7AD-4FD06E478BD7}" presName="dstNode" presStyleLbl="node1" presStyleIdx="0" presStyleCnt="6"/>
      <dgm:spPr/>
    </dgm:pt>
    <dgm:pt modelId="{5222E1DD-785D-4893-A9BA-727C2BADD168}" type="pres">
      <dgm:prSet presAssocID="{14B8EC2E-0955-485F-9930-67D1C6648143}" presName="text_1" presStyleLbl="node1" presStyleIdx="0" presStyleCnt="6">
        <dgm:presLayoutVars>
          <dgm:bulletEnabled val="1"/>
        </dgm:presLayoutVars>
      </dgm:prSet>
      <dgm:spPr/>
    </dgm:pt>
    <dgm:pt modelId="{DE5FECE1-5221-404F-8B95-C7FBB26C4F63}" type="pres">
      <dgm:prSet presAssocID="{14B8EC2E-0955-485F-9930-67D1C6648143}" presName="accent_1" presStyleCnt="0"/>
      <dgm:spPr/>
    </dgm:pt>
    <dgm:pt modelId="{333D3D6F-F073-46BF-AFF7-315A268967EE}" type="pres">
      <dgm:prSet presAssocID="{14B8EC2E-0955-485F-9930-67D1C6648143}" presName="accentRepeatNode" presStyleLbl="solidFgAcc1" presStyleIdx="0" presStyleCnt="6"/>
      <dgm:spPr/>
    </dgm:pt>
    <dgm:pt modelId="{B48D3220-182D-4A0B-BFC7-8A504200EC75}" type="pres">
      <dgm:prSet presAssocID="{6FF9C14A-CA37-4400-B0E2-BACABEC2B3C0}" presName="text_2" presStyleLbl="node1" presStyleIdx="1" presStyleCnt="6">
        <dgm:presLayoutVars>
          <dgm:bulletEnabled val="1"/>
        </dgm:presLayoutVars>
      </dgm:prSet>
      <dgm:spPr/>
    </dgm:pt>
    <dgm:pt modelId="{B986F3D0-237E-4959-88A9-16BE5CE1FFE2}" type="pres">
      <dgm:prSet presAssocID="{6FF9C14A-CA37-4400-B0E2-BACABEC2B3C0}" presName="accent_2" presStyleCnt="0"/>
      <dgm:spPr/>
    </dgm:pt>
    <dgm:pt modelId="{F3085EFF-2D4E-44D8-B37E-D5897A8BA738}" type="pres">
      <dgm:prSet presAssocID="{6FF9C14A-CA37-4400-B0E2-BACABEC2B3C0}" presName="accentRepeatNode" presStyleLbl="solidFgAcc1" presStyleIdx="1" presStyleCnt="6"/>
      <dgm:spPr/>
    </dgm:pt>
    <dgm:pt modelId="{9111A9DB-1640-44BD-A1BD-595455959293}" type="pres">
      <dgm:prSet presAssocID="{7B798444-5D28-4F81-862E-69C7CADF7FEC}" presName="text_3" presStyleLbl="node1" presStyleIdx="2" presStyleCnt="6">
        <dgm:presLayoutVars>
          <dgm:bulletEnabled val="1"/>
        </dgm:presLayoutVars>
      </dgm:prSet>
      <dgm:spPr/>
    </dgm:pt>
    <dgm:pt modelId="{53119FBC-E5F6-45B6-BCFD-0E9B92B054B0}" type="pres">
      <dgm:prSet presAssocID="{7B798444-5D28-4F81-862E-69C7CADF7FEC}" presName="accent_3" presStyleCnt="0"/>
      <dgm:spPr/>
    </dgm:pt>
    <dgm:pt modelId="{B32589FE-9DF3-4D45-B5CC-24E7A74C7A44}" type="pres">
      <dgm:prSet presAssocID="{7B798444-5D28-4F81-862E-69C7CADF7FEC}" presName="accentRepeatNode" presStyleLbl="solidFgAcc1" presStyleIdx="2" presStyleCnt="6"/>
      <dgm:spPr/>
    </dgm:pt>
    <dgm:pt modelId="{631DF593-1974-4A0A-AE80-DA626DD52180}" type="pres">
      <dgm:prSet presAssocID="{C4C0E52C-5791-4AD7-BD9C-B2DF622E81A4}" presName="text_4" presStyleLbl="node1" presStyleIdx="3" presStyleCnt="6">
        <dgm:presLayoutVars>
          <dgm:bulletEnabled val="1"/>
        </dgm:presLayoutVars>
      </dgm:prSet>
      <dgm:spPr/>
    </dgm:pt>
    <dgm:pt modelId="{AC09621D-7A3A-44E1-A12B-676756034965}" type="pres">
      <dgm:prSet presAssocID="{C4C0E52C-5791-4AD7-BD9C-B2DF622E81A4}" presName="accent_4" presStyleCnt="0"/>
      <dgm:spPr/>
    </dgm:pt>
    <dgm:pt modelId="{16E6B5EB-6A8F-443C-BA19-873091B595FE}" type="pres">
      <dgm:prSet presAssocID="{C4C0E52C-5791-4AD7-BD9C-B2DF622E81A4}" presName="accentRepeatNode" presStyleLbl="solidFgAcc1" presStyleIdx="3" presStyleCnt="6"/>
      <dgm:spPr/>
    </dgm:pt>
    <dgm:pt modelId="{0E7CB265-D1AE-4318-AFC9-1290CC9EBDBD}" type="pres">
      <dgm:prSet presAssocID="{E91C9794-E7F2-4D36-B8DF-BA125CF0B13F}" presName="text_5" presStyleLbl="node1" presStyleIdx="4" presStyleCnt="6">
        <dgm:presLayoutVars>
          <dgm:bulletEnabled val="1"/>
        </dgm:presLayoutVars>
      </dgm:prSet>
      <dgm:spPr/>
    </dgm:pt>
    <dgm:pt modelId="{F015106D-34E3-432B-B532-EE2CA3E1183F}" type="pres">
      <dgm:prSet presAssocID="{E91C9794-E7F2-4D36-B8DF-BA125CF0B13F}" presName="accent_5" presStyleCnt="0"/>
      <dgm:spPr/>
    </dgm:pt>
    <dgm:pt modelId="{C01543CE-FBA0-4D29-B39E-8A45947F2ACF}" type="pres">
      <dgm:prSet presAssocID="{E91C9794-E7F2-4D36-B8DF-BA125CF0B13F}" presName="accentRepeatNode" presStyleLbl="solidFgAcc1" presStyleIdx="4" presStyleCnt="6"/>
      <dgm:spPr/>
    </dgm:pt>
    <dgm:pt modelId="{57CEA1CE-C29A-4A2D-B1ED-C18B614160D1}" type="pres">
      <dgm:prSet presAssocID="{8AA3E701-E114-4AB4-9430-E8B75B341373}" presName="text_6" presStyleLbl="node1" presStyleIdx="5" presStyleCnt="6">
        <dgm:presLayoutVars>
          <dgm:bulletEnabled val="1"/>
        </dgm:presLayoutVars>
      </dgm:prSet>
      <dgm:spPr/>
    </dgm:pt>
    <dgm:pt modelId="{8C7AE8B8-082D-44B9-9FB0-BBC57AEF2B9B}" type="pres">
      <dgm:prSet presAssocID="{8AA3E701-E114-4AB4-9430-E8B75B341373}" presName="accent_6" presStyleCnt="0"/>
      <dgm:spPr/>
    </dgm:pt>
    <dgm:pt modelId="{6BA9AC10-EEA9-4D44-B01D-7E13C4458FE4}" type="pres">
      <dgm:prSet presAssocID="{8AA3E701-E114-4AB4-9430-E8B75B341373}" presName="accentRepeatNode" presStyleLbl="solidFgAcc1" presStyleIdx="5" presStyleCnt="6"/>
      <dgm:spPr/>
    </dgm:pt>
  </dgm:ptLst>
  <dgm:cxnLst>
    <dgm:cxn modelId="{9E1A6D05-3947-49EB-8C63-3ABE6CC6DE62}" srcId="{D27DE007-BD1E-4437-B7AD-4FD06E478BD7}" destId="{6FF9C14A-CA37-4400-B0E2-BACABEC2B3C0}" srcOrd="1" destOrd="0" parTransId="{2BE9A433-3ACC-4910-B4C3-800E7E6FFDF9}" sibTransId="{B2E8982D-3BB0-4DE9-8DA2-EF54D2A52CBD}"/>
    <dgm:cxn modelId="{CAF95210-74C8-4721-B5F0-070B8A04E687}" srcId="{D27DE007-BD1E-4437-B7AD-4FD06E478BD7}" destId="{E91C9794-E7F2-4D36-B8DF-BA125CF0B13F}" srcOrd="4" destOrd="0" parTransId="{B8261270-F39D-4DD3-B409-963A9AA88B56}" sibTransId="{34292E7E-01E1-4871-B679-38389948CA3F}"/>
    <dgm:cxn modelId="{E1239B1D-BE36-4A97-8A14-6439646FB3E0}" srcId="{D27DE007-BD1E-4437-B7AD-4FD06E478BD7}" destId="{14B8EC2E-0955-485F-9930-67D1C6648143}" srcOrd="0" destOrd="0" parTransId="{ED3383C5-C7DB-46B4-9AA7-B5BE189BE67A}" sibTransId="{C228F7FB-8885-4B2A-AEB7-212253F0F40F}"/>
    <dgm:cxn modelId="{02F06230-67C9-4B31-B546-B0BB14E1D687}" type="presOf" srcId="{E91C9794-E7F2-4D36-B8DF-BA125CF0B13F}" destId="{0E7CB265-D1AE-4318-AFC9-1290CC9EBDBD}" srcOrd="0" destOrd="0" presId="urn:microsoft.com/office/officeart/2008/layout/VerticalCurvedList"/>
    <dgm:cxn modelId="{964BB372-548A-412C-B6B0-5AEB02D2671A}" srcId="{D27DE007-BD1E-4437-B7AD-4FD06E478BD7}" destId="{8AA3E701-E114-4AB4-9430-E8B75B341373}" srcOrd="5" destOrd="0" parTransId="{122F69DA-D06A-40FF-BEA7-1046B043C2BD}" sibTransId="{6661C283-BA5F-4EC9-B51B-3E2CF38B96A4}"/>
    <dgm:cxn modelId="{82A9E685-3282-46E5-B8D3-290170873C5D}" srcId="{D27DE007-BD1E-4437-B7AD-4FD06E478BD7}" destId="{7B798444-5D28-4F81-862E-69C7CADF7FEC}" srcOrd="2" destOrd="0" parTransId="{CBB78C31-141F-4AF4-89E3-BAEEF3338AFE}" sibTransId="{C105EA38-9F65-4F0F-AE03-7293D68384E2}"/>
    <dgm:cxn modelId="{D1236CAB-EE4C-4761-8F5B-95564E03E265}" type="presOf" srcId="{8AA3E701-E114-4AB4-9430-E8B75B341373}" destId="{57CEA1CE-C29A-4A2D-B1ED-C18B614160D1}" srcOrd="0" destOrd="0" presId="urn:microsoft.com/office/officeart/2008/layout/VerticalCurvedList"/>
    <dgm:cxn modelId="{1498D9B0-27F7-4D59-819B-74744FB8CC82}" type="presOf" srcId="{7B798444-5D28-4F81-862E-69C7CADF7FEC}" destId="{9111A9DB-1640-44BD-A1BD-595455959293}" srcOrd="0" destOrd="0" presId="urn:microsoft.com/office/officeart/2008/layout/VerticalCurvedList"/>
    <dgm:cxn modelId="{76E853D3-F221-489D-B03E-9907C09E9801}" type="presOf" srcId="{6FF9C14A-CA37-4400-B0E2-BACABEC2B3C0}" destId="{B48D3220-182D-4A0B-BFC7-8A504200EC75}" srcOrd="0" destOrd="0" presId="urn:microsoft.com/office/officeart/2008/layout/VerticalCurvedList"/>
    <dgm:cxn modelId="{DB66F7E2-7D3E-444E-9E05-B403483A327D}" type="presOf" srcId="{D27DE007-BD1E-4437-B7AD-4FD06E478BD7}" destId="{CF6623E2-B118-4348-990D-2A02D3C17071}" srcOrd="0" destOrd="0" presId="urn:microsoft.com/office/officeart/2008/layout/VerticalCurvedList"/>
    <dgm:cxn modelId="{AB9655E4-A655-4986-8134-3B4C2825C358}" srcId="{D27DE007-BD1E-4437-B7AD-4FD06E478BD7}" destId="{C4C0E52C-5791-4AD7-BD9C-B2DF622E81A4}" srcOrd="3" destOrd="0" parTransId="{8BEBDA6C-9049-40F2-B406-0D9C226E4C66}" sibTransId="{502A10BC-5619-40FD-9C6F-897F64D90B39}"/>
    <dgm:cxn modelId="{A35CE9F2-10A7-4E89-A01A-D19394BCE656}" type="presOf" srcId="{14B8EC2E-0955-485F-9930-67D1C6648143}" destId="{5222E1DD-785D-4893-A9BA-727C2BADD168}" srcOrd="0" destOrd="0" presId="urn:microsoft.com/office/officeart/2008/layout/VerticalCurvedList"/>
    <dgm:cxn modelId="{B70612F4-CAE0-44D2-89E7-C7E028C90074}" type="presOf" srcId="{C228F7FB-8885-4B2A-AEB7-212253F0F40F}" destId="{526EE122-CD4D-49CA-BB21-7609CC2B2DC7}" srcOrd="0" destOrd="0" presId="urn:microsoft.com/office/officeart/2008/layout/VerticalCurvedList"/>
    <dgm:cxn modelId="{BBF34EF9-FE7C-4D56-954B-9DA42BDA79CE}" type="presOf" srcId="{C4C0E52C-5791-4AD7-BD9C-B2DF622E81A4}" destId="{631DF593-1974-4A0A-AE80-DA626DD52180}" srcOrd="0" destOrd="0" presId="urn:microsoft.com/office/officeart/2008/layout/VerticalCurvedList"/>
    <dgm:cxn modelId="{B5537EE6-A830-4258-93E1-5A3E5611701F}" type="presParOf" srcId="{CF6623E2-B118-4348-990D-2A02D3C17071}" destId="{227E8C41-69C3-4A89-BCDF-F7927B4B3A29}" srcOrd="0" destOrd="0" presId="urn:microsoft.com/office/officeart/2008/layout/VerticalCurvedList"/>
    <dgm:cxn modelId="{7B1F78A7-0988-440B-A8CB-E5D06DFA11CE}" type="presParOf" srcId="{227E8C41-69C3-4A89-BCDF-F7927B4B3A29}" destId="{D3D613CB-0E3E-4F3D-B695-ADEC8F23466A}" srcOrd="0" destOrd="0" presId="urn:microsoft.com/office/officeart/2008/layout/VerticalCurvedList"/>
    <dgm:cxn modelId="{DCED7D7A-1B72-4C26-9151-A1AA4407BCF5}" type="presParOf" srcId="{D3D613CB-0E3E-4F3D-B695-ADEC8F23466A}" destId="{FD1E6A46-9D40-4BE2-8004-6CC1B9D37170}" srcOrd="0" destOrd="0" presId="urn:microsoft.com/office/officeart/2008/layout/VerticalCurvedList"/>
    <dgm:cxn modelId="{1533A581-C537-4AAC-9EC0-7FB61D697464}" type="presParOf" srcId="{D3D613CB-0E3E-4F3D-B695-ADEC8F23466A}" destId="{526EE122-CD4D-49CA-BB21-7609CC2B2DC7}" srcOrd="1" destOrd="0" presId="urn:microsoft.com/office/officeart/2008/layout/VerticalCurvedList"/>
    <dgm:cxn modelId="{A02F4997-0E8D-4512-A482-3F1F487C4F71}" type="presParOf" srcId="{D3D613CB-0E3E-4F3D-B695-ADEC8F23466A}" destId="{517ACEF3-CCF0-4D18-8ABF-B060772E66C6}" srcOrd="2" destOrd="0" presId="urn:microsoft.com/office/officeart/2008/layout/VerticalCurvedList"/>
    <dgm:cxn modelId="{8C20139E-DA3B-4FCD-8CE4-B15349101089}" type="presParOf" srcId="{D3D613CB-0E3E-4F3D-B695-ADEC8F23466A}" destId="{E9C0CF3F-1113-4FC0-B43B-9611A9056587}" srcOrd="3" destOrd="0" presId="urn:microsoft.com/office/officeart/2008/layout/VerticalCurvedList"/>
    <dgm:cxn modelId="{90BFBABF-F9F2-4146-AD67-EB16B272EC91}" type="presParOf" srcId="{227E8C41-69C3-4A89-BCDF-F7927B4B3A29}" destId="{5222E1DD-785D-4893-A9BA-727C2BADD168}" srcOrd="1" destOrd="0" presId="urn:microsoft.com/office/officeart/2008/layout/VerticalCurvedList"/>
    <dgm:cxn modelId="{36CBA7D3-78AE-44B3-A0B5-3F2513BC7B30}" type="presParOf" srcId="{227E8C41-69C3-4A89-BCDF-F7927B4B3A29}" destId="{DE5FECE1-5221-404F-8B95-C7FBB26C4F63}" srcOrd="2" destOrd="0" presId="urn:microsoft.com/office/officeart/2008/layout/VerticalCurvedList"/>
    <dgm:cxn modelId="{1295EEB0-8ACB-4BAC-A47F-F61B13FE7BAE}" type="presParOf" srcId="{DE5FECE1-5221-404F-8B95-C7FBB26C4F63}" destId="{333D3D6F-F073-46BF-AFF7-315A268967EE}" srcOrd="0" destOrd="0" presId="urn:microsoft.com/office/officeart/2008/layout/VerticalCurvedList"/>
    <dgm:cxn modelId="{A6B6F062-1B00-45C0-B26A-2D65020E9D25}" type="presParOf" srcId="{227E8C41-69C3-4A89-BCDF-F7927B4B3A29}" destId="{B48D3220-182D-4A0B-BFC7-8A504200EC75}" srcOrd="3" destOrd="0" presId="urn:microsoft.com/office/officeart/2008/layout/VerticalCurvedList"/>
    <dgm:cxn modelId="{C548D065-91D7-4CFB-A28D-75725523584D}" type="presParOf" srcId="{227E8C41-69C3-4A89-BCDF-F7927B4B3A29}" destId="{B986F3D0-237E-4959-88A9-16BE5CE1FFE2}" srcOrd="4" destOrd="0" presId="urn:microsoft.com/office/officeart/2008/layout/VerticalCurvedList"/>
    <dgm:cxn modelId="{C51F1574-D73A-436C-BC2F-DFD641AD11DB}" type="presParOf" srcId="{B986F3D0-237E-4959-88A9-16BE5CE1FFE2}" destId="{F3085EFF-2D4E-44D8-B37E-D5897A8BA738}" srcOrd="0" destOrd="0" presId="urn:microsoft.com/office/officeart/2008/layout/VerticalCurvedList"/>
    <dgm:cxn modelId="{31C1322F-0B71-4D32-9F42-2B229282BA1A}" type="presParOf" srcId="{227E8C41-69C3-4A89-BCDF-F7927B4B3A29}" destId="{9111A9DB-1640-44BD-A1BD-595455959293}" srcOrd="5" destOrd="0" presId="urn:microsoft.com/office/officeart/2008/layout/VerticalCurvedList"/>
    <dgm:cxn modelId="{73CB5B7F-7A8F-4526-9347-7247562940DD}" type="presParOf" srcId="{227E8C41-69C3-4A89-BCDF-F7927B4B3A29}" destId="{53119FBC-E5F6-45B6-BCFD-0E9B92B054B0}" srcOrd="6" destOrd="0" presId="urn:microsoft.com/office/officeart/2008/layout/VerticalCurvedList"/>
    <dgm:cxn modelId="{2AE055DB-B6C1-442E-BA69-66E9935220BD}" type="presParOf" srcId="{53119FBC-E5F6-45B6-BCFD-0E9B92B054B0}" destId="{B32589FE-9DF3-4D45-B5CC-24E7A74C7A44}" srcOrd="0" destOrd="0" presId="urn:microsoft.com/office/officeart/2008/layout/VerticalCurvedList"/>
    <dgm:cxn modelId="{4790C322-EE0D-4ABB-BC90-C335BFD55CE2}" type="presParOf" srcId="{227E8C41-69C3-4A89-BCDF-F7927B4B3A29}" destId="{631DF593-1974-4A0A-AE80-DA626DD52180}" srcOrd="7" destOrd="0" presId="urn:microsoft.com/office/officeart/2008/layout/VerticalCurvedList"/>
    <dgm:cxn modelId="{B691E903-849C-42F3-B5B4-FCEB1C26DB49}" type="presParOf" srcId="{227E8C41-69C3-4A89-BCDF-F7927B4B3A29}" destId="{AC09621D-7A3A-44E1-A12B-676756034965}" srcOrd="8" destOrd="0" presId="urn:microsoft.com/office/officeart/2008/layout/VerticalCurvedList"/>
    <dgm:cxn modelId="{466B8B9F-2B48-496A-97E5-F0D27FBEC4CE}" type="presParOf" srcId="{AC09621D-7A3A-44E1-A12B-676756034965}" destId="{16E6B5EB-6A8F-443C-BA19-873091B595FE}" srcOrd="0" destOrd="0" presId="urn:microsoft.com/office/officeart/2008/layout/VerticalCurvedList"/>
    <dgm:cxn modelId="{C29D06B9-4684-4073-A004-4AD03A022010}" type="presParOf" srcId="{227E8C41-69C3-4A89-BCDF-F7927B4B3A29}" destId="{0E7CB265-D1AE-4318-AFC9-1290CC9EBDBD}" srcOrd="9" destOrd="0" presId="urn:microsoft.com/office/officeart/2008/layout/VerticalCurvedList"/>
    <dgm:cxn modelId="{A5FE066F-A9D6-4EAB-B31E-C1548A005440}" type="presParOf" srcId="{227E8C41-69C3-4A89-BCDF-F7927B4B3A29}" destId="{F015106D-34E3-432B-B532-EE2CA3E1183F}" srcOrd="10" destOrd="0" presId="urn:microsoft.com/office/officeart/2008/layout/VerticalCurvedList"/>
    <dgm:cxn modelId="{C0FC45E9-3AE4-4A62-8EA5-C3BB0AC9842B}" type="presParOf" srcId="{F015106D-34E3-432B-B532-EE2CA3E1183F}" destId="{C01543CE-FBA0-4D29-B39E-8A45947F2ACF}" srcOrd="0" destOrd="0" presId="urn:microsoft.com/office/officeart/2008/layout/VerticalCurvedList"/>
    <dgm:cxn modelId="{29268735-8260-4CB1-9F8B-1C3776DCA951}" type="presParOf" srcId="{227E8C41-69C3-4A89-BCDF-F7927B4B3A29}" destId="{57CEA1CE-C29A-4A2D-B1ED-C18B614160D1}" srcOrd="11" destOrd="0" presId="urn:microsoft.com/office/officeart/2008/layout/VerticalCurvedList"/>
    <dgm:cxn modelId="{EF1702E0-E789-4087-AC36-B32C72ABFDE5}" type="presParOf" srcId="{227E8C41-69C3-4A89-BCDF-F7927B4B3A29}" destId="{8C7AE8B8-082D-44B9-9FB0-BBC57AEF2B9B}" srcOrd="12" destOrd="0" presId="urn:microsoft.com/office/officeart/2008/layout/VerticalCurvedList"/>
    <dgm:cxn modelId="{0B63582A-3DCF-4EBB-9541-2D01FCF4FC8C}" type="presParOf" srcId="{8C7AE8B8-082D-44B9-9FB0-BBC57AEF2B9B}" destId="{6BA9AC10-EEA9-4D44-B01D-7E13C4458F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767065-FE2E-494D-9476-9F729E7A9922}" type="doc">
      <dgm:prSet loTypeId="urn:microsoft.com/office/officeart/2005/8/layout/process5" loCatId="process" qsTypeId="urn:microsoft.com/office/officeart/2005/8/quickstyle/simple1" qsCatId="simple" csTypeId="urn:microsoft.com/office/officeart/2005/8/colors/colorful2" csCatId="colorful" phldr="1"/>
      <dgm:spPr/>
    </dgm:pt>
    <dgm:pt modelId="{9EEFA861-6D2B-499F-81AA-CB4E13429E4C}">
      <dgm:prSet phldrT="[Texto]"/>
      <dgm:spPr/>
      <dgm:t>
        <a:bodyPr/>
        <a:lstStyle/>
        <a:p>
          <a:r>
            <a:rPr lang="es-ES" dirty="0">
              <a:latin typeface="Arial" panose="020B0604020202020204" pitchFamily="34" charset="0"/>
              <a:cs typeface="Arial" panose="020B0604020202020204" pitchFamily="34" charset="0"/>
            </a:rPr>
            <a:t>Asesor atiende solicitud.</a:t>
          </a:r>
        </a:p>
      </dgm:t>
    </dgm:pt>
    <dgm:pt modelId="{516EAF92-A903-414A-9A4E-B19D9D65E0A7}" type="parTrans" cxnId="{5E2DB155-450F-4062-8369-669EE2FE4FAD}">
      <dgm:prSet/>
      <dgm:spPr/>
      <dgm:t>
        <a:bodyPr/>
        <a:lstStyle/>
        <a:p>
          <a:endParaRPr lang="es-ES">
            <a:latin typeface="Arial" panose="020B0604020202020204" pitchFamily="34" charset="0"/>
            <a:cs typeface="Arial" panose="020B0604020202020204" pitchFamily="34" charset="0"/>
          </a:endParaRPr>
        </a:p>
      </dgm:t>
    </dgm:pt>
    <dgm:pt modelId="{5B7BA75D-170A-468F-A264-1EB3F89B1C82}" type="sibTrans" cxnId="{5E2DB155-450F-4062-8369-669EE2FE4FAD}">
      <dgm:prSet/>
      <dgm:spPr/>
      <dgm:t>
        <a:bodyPr/>
        <a:lstStyle/>
        <a:p>
          <a:endParaRPr lang="es-ES">
            <a:latin typeface="Arial" panose="020B0604020202020204" pitchFamily="34" charset="0"/>
            <a:cs typeface="Arial" panose="020B0604020202020204" pitchFamily="34" charset="0"/>
          </a:endParaRPr>
        </a:p>
      </dgm:t>
    </dgm:pt>
    <dgm:pt modelId="{5528DD87-4776-4710-9D31-601BCEDF2E9E}">
      <dgm:prSet phldrT="[Texto]"/>
      <dgm:spPr/>
      <dgm:t>
        <a:bodyPr/>
        <a:lstStyle/>
        <a:p>
          <a:r>
            <a:rPr lang="es-ES" dirty="0">
              <a:latin typeface="Arial" panose="020B0604020202020204" pitchFamily="34" charset="0"/>
              <a:cs typeface="Arial" panose="020B0604020202020204" pitchFamily="34" charset="0"/>
            </a:rPr>
            <a:t>Realiza evaluación crediticia.</a:t>
          </a:r>
        </a:p>
      </dgm:t>
    </dgm:pt>
    <dgm:pt modelId="{3D555654-CF01-46CE-B3BD-BE09BF6F2421}" type="parTrans" cxnId="{06CC4B1C-D8E1-463E-BD3E-4CC45DB9744C}">
      <dgm:prSet/>
      <dgm:spPr/>
      <dgm:t>
        <a:bodyPr/>
        <a:lstStyle/>
        <a:p>
          <a:endParaRPr lang="es-ES">
            <a:latin typeface="Arial" panose="020B0604020202020204" pitchFamily="34" charset="0"/>
            <a:cs typeface="Arial" panose="020B0604020202020204" pitchFamily="34" charset="0"/>
          </a:endParaRPr>
        </a:p>
      </dgm:t>
    </dgm:pt>
    <dgm:pt modelId="{C62B6D07-95DF-4375-B57A-5C842528B5FE}" type="sibTrans" cxnId="{06CC4B1C-D8E1-463E-BD3E-4CC45DB9744C}">
      <dgm:prSet/>
      <dgm:spPr/>
      <dgm:t>
        <a:bodyPr/>
        <a:lstStyle/>
        <a:p>
          <a:endParaRPr lang="es-ES">
            <a:latin typeface="Arial" panose="020B0604020202020204" pitchFamily="34" charset="0"/>
            <a:cs typeface="Arial" panose="020B0604020202020204" pitchFamily="34" charset="0"/>
          </a:endParaRPr>
        </a:p>
      </dgm:t>
    </dgm:pt>
    <dgm:pt modelId="{F17355D5-3693-4707-8C30-5FDA6D1AD178}">
      <dgm:prSet phldrT="[Texto]"/>
      <dgm:spPr/>
      <dgm:t>
        <a:bodyPr/>
        <a:lstStyle/>
        <a:p>
          <a:r>
            <a:rPr lang="es-ES" dirty="0">
              <a:latin typeface="Arial" panose="020B0604020202020204" pitchFamily="34" charset="0"/>
              <a:cs typeface="Arial" panose="020B0604020202020204" pitchFamily="34" charset="0"/>
            </a:rPr>
            <a:t>Valida stock del equipo/chip a vender.</a:t>
          </a:r>
        </a:p>
      </dgm:t>
    </dgm:pt>
    <dgm:pt modelId="{DB7A7E52-E221-4FAF-A512-86A1C9309B19}" type="parTrans" cxnId="{F839BB0C-1BB8-48C6-9A5D-F0D2A35E16E8}">
      <dgm:prSet/>
      <dgm:spPr/>
      <dgm:t>
        <a:bodyPr/>
        <a:lstStyle/>
        <a:p>
          <a:endParaRPr lang="es-ES">
            <a:latin typeface="Arial" panose="020B0604020202020204" pitchFamily="34" charset="0"/>
            <a:cs typeface="Arial" panose="020B0604020202020204" pitchFamily="34" charset="0"/>
          </a:endParaRPr>
        </a:p>
      </dgm:t>
    </dgm:pt>
    <dgm:pt modelId="{8580EAFA-0F9C-4DCB-98BF-63B63431D701}" type="sibTrans" cxnId="{F839BB0C-1BB8-48C6-9A5D-F0D2A35E16E8}">
      <dgm:prSet/>
      <dgm:spPr/>
      <dgm:t>
        <a:bodyPr/>
        <a:lstStyle/>
        <a:p>
          <a:endParaRPr lang="es-ES">
            <a:latin typeface="Arial" panose="020B0604020202020204" pitchFamily="34" charset="0"/>
            <a:cs typeface="Arial" panose="020B0604020202020204" pitchFamily="34" charset="0"/>
          </a:endParaRPr>
        </a:p>
      </dgm:t>
    </dgm:pt>
    <dgm:pt modelId="{7310E5D9-00F2-4D0E-94CD-F5861ED5599E}">
      <dgm:prSet phldrT="[Texto]"/>
      <dgm:spPr/>
      <dgm:t>
        <a:bodyPr/>
        <a:lstStyle/>
        <a:p>
          <a:r>
            <a:rPr lang="es-ES" dirty="0">
              <a:latin typeface="Arial" panose="020B0604020202020204" pitchFamily="34" charset="0"/>
              <a:cs typeface="Arial" panose="020B0604020202020204" pitchFamily="34" charset="0"/>
            </a:rPr>
            <a:t>Registra orden de venta de portabilidad.</a:t>
          </a:r>
        </a:p>
      </dgm:t>
    </dgm:pt>
    <dgm:pt modelId="{6D2D0985-AF14-43E2-B505-0D39F7B61EBA}" type="parTrans" cxnId="{8269315E-9E03-4161-9377-FF56600B371D}">
      <dgm:prSet/>
      <dgm:spPr/>
      <dgm:t>
        <a:bodyPr/>
        <a:lstStyle/>
        <a:p>
          <a:endParaRPr lang="es-ES">
            <a:latin typeface="Arial" panose="020B0604020202020204" pitchFamily="34" charset="0"/>
            <a:cs typeface="Arial" panose="020B0604020202020204" pitchFamily="34" charset="0"/>
          </a:endParaRPr>
        </a:p>
      </dgm:t>
    </dgm:pt>
    <dgm:pt modelId="{993144E3-DA47-434F-8A03-157B337B9814}" type="sibTrans" cxnId="{8269315E-9E03-4161-9377-FF56600B371D}">
      <dgm:prSet/>
      <dgm:spPr/>
      <dgm:t>
        <a:bodyPr/>
        <a:lstStyle/>
        <a:p>
          <a:endParaRPr lang="es-ES">
            <a:latin typeface="Arial" panose="020B0604020202020204" pitchFamily="34" charset="0"/>
            <a:cs typeface="Arial" panose="020B0604020202020204" pitchFamily="34" charset="0"/>
          </a:endParaRPr>
        </a:p>
      </dgm:t>
    </dgm:pt>
    <dgm:pt modelId="{41E52D80-2938-4631-B460-74C796A5FD00}">
      <dgm:prSet phldrT="[Texto]"/>
      <dgm:spPr/>
      <dgm:t>
        <a:bodyPr/>
        <a:lstStyle/>
        <a:p>
          <a:r>
            <a:rPr lang="es-ES" dirty="0">
              <a:latin typeface="Arial" panose="020B0604020202020204" pitchFamily="34" charset="0"/>
              <a:cs typeface="Arial" panose="020B0604020202020204" pitchFamily="34" charset="0"/>
            </a:rPr>
            <a:t>Envía la consulta al ABDCP.</a:t>
          </a:r>
        </a:p>
      </dgm:t>
    </dgm:pt>
    <dgm:pt modelId="{E1B0BF08-A4CD-4170-AF3F-3744FBDC8629}" type="parTrans" cxnId="{4F337BE2-EDC1-4C26-9B38-263A323EC544}">
      <dgm:prSet/>
      <dgm:spPr/>
      <dgm:t>
        <a:bodyPr/>
        <a:lstStyle/>
        <a:p>
          <a:endParaRPr lang="es-ES">
            <a:latin typeface="Arial" panose="020B0604020202020204" pitchFamily="34" charset="0"/>
            <a:cs typeface="Arial" panose="020B0604020202020204" pitchFamily="34" charset="0"/>
          </a:endParaRPr>
        </a:p>
      </dgm:t>
    </dgm:pt>
    <dgm:pt modelId="{64C33480-F874-40E3-89CC-DAE1BDB09F17}" type="sibTrans" cxnId="{4F337BE2-EDC1-4C26-9B38-263A323EC544}">
      <dgm:prSet/>
      <dgm:spPr/>
      <dgm:t>
        <a:bodyPr/>
        <a:lstStyle/>
        <a:p>
          <a:endParaRPr lang="es-ES">
            <a:latin typeface="Arial" panose="020B0604020202020204" pitchFamily="34" charset="0"/>
            <a:cs typeface="Arial" panose="020B0604020202020204" pitchFamily="34" charset="0"/>
          </a:endParaRPr>
        </a:p>
      </dgm:t>
    </dgm:pt>
    <dgm:pt modelId="{8971568C-1A03-42D8-B83F-D9AA411FC74B}">
      <dgm:prSet phldrT="[Texto]"/>
      <dgm:spPr/>
      <dgm:t>
        <a:bodyPr/>
        <a:lstStyle/>
        <a:p>
          <a:r>
            <a:rPr lang="es-ES" dirty="0">
              <a:latin typeface="Arial" panose="020B0604020202020204" pitchFamily="34" charset="0"/>
              <a:cs typeface="Arial" panose="020B0604020202020204" pitchFamily="34" charset="0"/>
            </a:rPr>
            <a:t>ABDCP aprueba la solicitud.</a:t>
          </a:r>
        </a:p>
      </dgm:t>
    </dgm:pt>
    <dgm:pt modelId="{2ABAE115-D5A6-4740-A3E9-C23D43D9587C}" type="parTrans" cxnId="{C6FE2760-1A72-4CB9-B52E-7DCB10037E19}">
      <dgm:prSet/>
      <dgm:spPr/>
      <dgm:t>
        <a:bodyPr/>
        <a:lstStyle/>
        <a:p>
          <a:endParaRPr lang="es-ES">
            <a:latin typeface="Arial" panose="020B0604020202020204" pitchFamily="34" charset="0"/>
            <a:cs typeface="Arial" panose="020B0604020202020204" pitchFamily="34" charset="0"/>
          </a:endParaRPr>
        </a:p>
      </dgm:t>
    </dgm:pt>
    <dgm:pt modelId="{ACCFD02D-68B8-4923-85E5-EF2A304534CA}" type="sibTrans" cxnId="{C6FE2760-1A72-4CB9-B52E-7DCB10037E19}">
      <dgm:prSet/>
      <dgm:spPr/>
      <dgm:t>
        <a:bodyPr/>
        <a:lstStyle/>
        <a:p>
          <a:endParaRPr lang="es-ES">
            <a:latin typeface="Arial" panose="020B0604020202020204" pitchFamily="34" charset="0"/>
            <a:cs typeface="Arial" panose="020B0604020202020204" pitchFamily="34" charset="0"/>
          </a:endParaRPr>
        </a:p>
      </dgm:t>
    </dgm:pt>
    <dgm:pt modelId="{219373C1-9603-4EEC-9B8B-27B63A07D4F0}">
      <dgm:prSet phldrT="[Texto]"/>
      <dgm:spPr/>
      <dgm:t>
        <a:bodyPr/>
        <a:lstStyle/>
        <a:p>
          <a:r>
            <a:rPr lang="es-ES" dirty="0">
              <a:latin typeface="Arial" panose="020B0604020202020204" pitchFamily="34" charset="0"/>
              <a:cs typeface="Arial" panose="020B0604020202020204" pitchFamily="34" charset="0"/>
            </a:rPr>
            <a:t>Asesor exporta documentos firmados y con huella.</a:t>
          </a:r>
        </a:p>
      </dgm:t>
    </dgm:pt>
    <dgm:pt modelId="{DCE9AE9D-5D60-4C0C-B26E-AD7162B5C3D0}" type="parTrans" cxnId="{32910C1C-9099-435F-AA8A-0D1BE382E60B}">
      <dgm:prSet/>
      <dgm:spPr/>
      <dgm:t>
        <a:bodyPr/>
        <a:lstStyle/>
        <a:p>
          <a:endParaRPr lang="es-ES">
            <a:latin typeface="Arial" panose="020B0604020202020204" pitchFamily="34" charset="0"/>
            <a:cs typeface="Arial" panose="020B0604020202020204" pitchFamily="34" charset="0"/>
          </a:endParaRPr>
        </a:p>
      </dgm:t>
    </dgm:pt>
    <dgm:pt modelId="{FEB8C3AD-E548-46A9-BAE8-7D565EB50766}" type="sibTrans" cxnId="{32910C1C-9099-435F-AA8A-0D1BE382E60B}">
      <dgm:prSet/>
      <dgm:spPr/>
      <dgm:t>
        <a:bodyPr/>
        <a:lstStyle/>
        <a:p>
          <a:endParaRPr lang="es-ES">
            <a:latin typeface="Arial" panose="020B0604020202020204" pitchFamily="34" charset="0"/>
            <a:cs typeface="Arial" panose="020B0604020202020204" pitchFamily="34" charset="0"/>
          </a:endParaRPr>
        </a:p>
      </dgm:t>
    </dgm:pt>
    <dgm:pt modelId="{EF775F97-B675-48EC-83D3-677AA299DB7C}">
      <dgm:prSet phldrT="[Texto]"/>
      <dgm:spPr/>
      <dgm:t>
        <a:bodyPr/>
        <a:lstStyle/>
        <a:p>
          <a:r>
            <a:rPr lang="es-ES" dirty="0">
              <a:latin typeface="Arial" panose="020B0604020202020204" pitchFamily="34" charset="0"/>
              <a:cs typeface="Arial" panose="020B0604020202020204" pitchFamily="34" charset="0"/>
            </a:rPr>
            <a:t>Entrega equipo al cliente.</a:t>
          </a:r>
        </a:p>
      </dgm:t>
    </dgm:pt>
    <dgm:pt modelId="{439D373B-E550-4268-9459-B4E8F72C4E8C}" type="parTrans" cxnId="{FB11AD48-53C9-4249-A4B7-83B445B548CE}">
      <dgm:prSet/>
      <dgm:spPr/>
      <dgm:t>
        <a:bodyPr/>
        <a:lstStyle/>
        <a:p>
          <a:endParaRPr lang="es-ES">
            <a:latin typeface="Arial" panose="020B0604020202020204" pitchFamily="34" charset="0"/>
            <a:cs typeface="Arial" panose="020B0604020202020204" pitchFamily="34" charset="0"/>
          </a:endParaRPr>
        </a:p>
      </dgm:t>
    </dgm:pt>
    <dgm:pt modelId="{52A90018-B9DB-44B4-940D-70770C419C3F}" type="sibTrans" cxnId="{FB11AD48-53C9-4249-A4B7-83B445B548CE}">
      <dgm:prSet/>
      <dgm:spPr/>
      <dgm:t>
        <a:bodyPr/>
        <a:lstStyle/>
        <a:p>
          <a:endParaRPr lang="es-ES">
            <a:latin typeface="Arial" panose="020B0604020202020204" pitchFamily="34" charset="0"/>
            <a:cs typeface="Arial" panose="020B0604020202020204" pitchFamily="34" charset="0"/>
          </a:endParaRPr>
        </a:p>
      </dgm:t>
    </dgm:pt>
    <dgm:pt modelId="{96687A20-D9B8-4550-B50E-76A8F8A86874}" type="pres">
      <dgm:prSet presAssocID="{AA767065-FE2E-494D-9476-9F729E7A9922}" presName="diagram" presStyleCnt="0">
        <dgm:presLayoutVars>
          <dgm:dir/>
          <dgm:resizeHandles val="exact"/>
        </dgm:presLayoutVars>
      </dgm:prSet>
      <dgm:spPr/>
    </dgm:pt>
    <dgm:pt modelId="{130BA66B-7338-42B7-99C9-ABFAF2C32558}" type="pres">
      <dgm:prSet presAssocID="{9EEFA861-6D2B-499F-81AA-CB4E13429E4C}" presName="node" presStyleLbl="node1" presStyleIdx="0" presStyleCnt="8">
        <dgm:presLayoutVars>
          <dgm:bulletEnabled val="1"/>
        </dgm:presLayoutVars>
      </dgm:prSet>
      <dgm:spPr/>
    </dgm:pt>
    <dgm:pt modelId="{80120B31-3DEB-40F9-9455-7F1F8ABC0E8B}" type="pres">
      <dgm:prSet presAssocID="{5B7BA75D-170A-468F-A264-1EB3F89B1C82}" presName="sibTrans" presStyleLbl="sibTrans2D1" presStyleIdx="0" presStyleCnt="7"/>
      <dgm:spPr/>
    </dgm:pt>
    <dgm:pt modelId="{08D5C4C8-6FF6-4FBD-9C2F-C0F52DC966FC}" type="pres">
      <dgm:prSet presAssocID="{5B7BA75D-170A-468F-A264-1EB3F89B1C82}" presName="connectorText" presStyleLbl="sibTrans2D1" presStyleIdx="0" presStyleCnt="7"/>
      <dgm:spPr/>
    </dgm:pt>
    <dgm:pt modelId="{018089B1-D596-4C92-9170-3A284DAFF69B}" type="pres">
      <dgm:prSet presAssocID="{5528DD87-4776-4710-9D31-601BCEDF2E9E}" presName="node" presStyleLbl="node1" presStyleIdx="1" presStyleCnt="8">
        <dgm:presLayoutVars>
          <dgm:bulletEnabled val="1"/>
        </dgm:presLayoutVars>
      </dgm:prSet>
      <dgm:spPr/>
    </dgm:pt>
    <dgm:pt modelId="{2E610AAC-AFDC-437E-A325-BB51814D12D2}" type="pres">
      <dgm:prSet presAssocID="{C62B6D07-95DF-4375-B57A-5C842528B5FE}" presName="sibTrans" presStyleLbl="sibTrans2D1" presStyleIdx="1" presStyleCnt="7"/>
      <dgm:spPr/>
    </dgm:pt>
    <dgm:pt modelId="{52C910A3-5D48-46FA-B32F-2BA4BE0A2B0F}" type="pres">
      <dgm:prSet presAssocID="{C62B6D07-95DF-4375-B57A-5C842528B5FE}" presName="connectorText" presStyleLbl="sibTrans2D1" presStyleIdx="1" presStyleCnt="7"/>
      <dgm:spPr/>
    </dgm:pt>
    <dgm:pt modelId="{35597FD6-5E39-40F9-B740-E5382E7BF880}" type="pres">
      <dgm:prSet presAssocID="{F17355D5-3693-4707-8C30-5FDA6D1AD178}" presName="node" presStyleLbl="node1" presStyleIdx="2" presStyleCnt="8">
        <dgm:presLayoutVars>
          <dgm:bulletEnabled val="1"/>
        </dgm:presLayoutVars>
      </dgm:prSet>
      <dgm:spPr/>
    </dgm:pt>
    <dgm:pt modelId="{70C68370-EB99-4E10-81BA-D4E27716FA65}" type="pres">
      <dgm:prSet presAssocID="{8580EAFA-0F9C-4DCB-98BF-63B63431D701}" presName="sibTrans" presStyleLbl="sibTrans2D1" presStyleIdx="2" presStyleCnt="7"/>
      <dgm:spPr/>
    </dgm:pt>
    <dgm:pt modelId="{C3904AD0-80E7-4743-B316-C4B889426123}" type="pres">
      <dgm:prSet presAssocID="{8580EAFA-0F9C-4DCB-98BF-63B63431D701}" presName="connectorText" presStyleLbl="sibTrans2D1" presStyleIdx="2" presStyleCnt="7"/>
      <dgm:spPr/>
    </dgm:pt>
    <dgm:pt modelId="{2E90FA81-AADD-4E82-8C45-AA0F37605807}" type="pres">
      <dgm:prSet presAssocID="{7310E5D9-00F2-4D0E-94CD-F5861ED5599E}" presName="node" presStyleLbl="node1" presStyleIdx="3" presStyleCnt="8">
        <dgm:presLayoutVars>
          <dgm:bulletEnabled val="1"/>
        </dgm:presLayoutVars>
      </dgm:prSet>
      <dgm:spPr/>
    </dgm:pt>
    <dgm:pt modelId="{F95F9A80-0587-49A6-AEDE-AA27D5F38942}" type="pres">
      <dgm:prSet presAssocID="{993144E3-DA47-434F-8A03-157B337B9814}" presName="sibTrans" presStyleLbl="sibTrans2D1" presStyleIdx="3" presStyleCnt="7"/>
      <dgm:spPr/>
    </dgm:pt>
    <dgm:pt modelId="{C152C759-D611-44DA-8983-CD1A9242CECE}" type="pres">
      <dgm:prSet presAssocID="{993144E3-DA47-434F-8A03-157B337B9814}" presName="connectorText" presStyleLbl="sibTrans2D1" presStyleIdx="3" presStyleCnt="7"/>
      <dgm:spPr/>
    </dgm:pt>
    <dgm:pt modelId="{F909891C-7145-424E-8F95-27E51AA5E085}" type="pres">
      <dgm:prSet presAssocID="{41E52D80-2938-4631-B460-74C796A5FD00}" presName="node" presStyleLbl="node1" presStyleIdx="4" presStyleCnt="8">
        <dgm:presLayoutVars>
          <dgm:bulletEnabled val="1"/>
        </dgm:presLayoutVars>
      </dgm:prSet>
      <dgm:spPr/>
    </dgm:pt>
    <dgm:pt modelId="{8B03BCA9-57B0-424C-99F8-4E84A9A20B2C}" type="pres">
      <dgm:prSet presAssocID="{64C33480-F874-40E3-89CC-DAE1BDB09F17}" presName="sibTrans" presStyleLbl="sibTrans2D1" presStyleIdx="4" presStyleCnt="7"/>
      <dgm:spPr/>
    </dgm:pt>
    <dgm:pt modelId="{889AA560-295E-4E31-81E8-E7720580DA64}" type="pres">
      <dgm:prSet presAssocID="{64C33480-F874-40E3-89CC-DAE1BDB09F17}" presName="connectorText" presStyleLbl="sibTrans2D1" presStyleIdx="4" presStyleCnt="7"/>
      <dgm:spPr/>
    </dgm:pt>
    <dgm:pt modelId="{91A45CBE-17B8-4EEF-B9C0-6D81259CB9C9}" type="pres">
      <dgm:prSet presAssocID="{8971568C-1A03-42D8-B83F-D9AA411FC74B}" presName="node" presStyleLbl="node1" presStyleIdx="5" presStyleCnt="8">
        <dgm:presLayoutVars>
          <dgm:bulletEnabled val="1"/>
        </dgm:presLayoutVars>
      </dgm:prSet>
      <dgm:spPr/>
    </dgm:pt>
    <dgm:pt modelId="{767AA3E6-1051-4F6F-AC58-F47181D85E5C}" type="pres">
      <dgm:prSet presAssocID="{ACCFD02D-68B8-4923-85E5-EF2A304534CA}" presName="sibTrans" presStyleLbl="sibTrans2D1" presStyleIdx="5" presStyleCnt="7"/>
      <dgm:spPr/>
    </dgm:pt>
    <dgm:pt modelId="{510DAD06-9962-4AED-8F8E-F7257CA1CFE7}" type="pres">
      <dgm:prSet presAssocID="{ACCFD02D-68B8-4923-85E5-EF2A304534CA}" presName="connectorText" presStyleLbl="sibTrans2D1" presStyleIdx="5" presStyleCnt="7"/>
      <dgm:spPr/>
    </dgm:pt>
    <dgm:pt modelId="{16F367C4-03AE-4C9F-9DA9-5CE75B094A8C}" type="pres">
      <dgm:prSet presAssocID="{219373C1-9603-4EEC-9B8B-27B63A07D4F0}" presName="node" presStyleLbl="node1" presStyleIdx="6" presStyleCnt="8">
        <dgm:presLayoutVars>
          <dgm:bulletEnabled val="1"/>
        </dgm:presLayoutVars>
      </dgm:prSet>
      <dgm:spPr/>
    </dgm:pt>
    <dgm:pt modelId="{0F759D40-653E-4A98-AF8B-B8C2BA6C7820}" type="pres">
      <dgm:prSet presAssocID="{FEB8C3AD-E548-46A9-BAE8-7D565EB50766}" presName="sibTrans" presStyleLbl="sibTrans2D1" presStyleIdx="6" presStyleCnt="7"/>
      <dgm:spPr/>
    </dgm:pt>
    <dgm:pt modelId="{40AF49E5-22BB-4AB8-8024-C54D3470B290}" type="pres">
      <dgm:prSet presAssocID="{FEB8C3AD-E548-46A9-BAE8-7D565EB50766}" presName="connectorText" presStyleLbl="sibTrans2D1" presStyleIdx="6" presStyleCnt="7"/>
      <dgm:spPr/>
    </dgm:pt>
    <dgm:pt modelId="{241B5540-A5BA-4D12-B9FB-CD690191ED0C}" type="pres">
      <dgm:prSet presAssocID="{EF775F97-B675-48EC-83D3-677AA299DB7C}" presName="node" presStyleLbl="node1" presStyleIdx="7" presStyleCnt="8">
        <dgm:presLayoutVars>
          <dgm:bulletEnabled val="1"/>
        </dgm:presLayoutVars>
      </dgm:prSet>
      <dgm:spPr/>
    </dgm:pt>
  </dgm:ptLst>
  <dgm:cxnLst>
    <dgm:cxn modelId="{CFAEC207-8C04-4A9B-A0F2-9FA9E6163B9C}" type="presOf" srcId="{41E52D80-2938-4631-B460-74C796A5FD00}" destId="{F909891C-7145-424E-8F95-27E51AA5E085}" srcOrd="0" destOrd="0" presId="urn:microsoft.com/office/officeart/2005/8/layout/process5"/>
    <dgm:cxn modelId="{F839BB0C-1BB8-48C6-9A5D-F0D2A35E16E8}" srcId="{AA767065-FE2E-494D-9476-9F729E7A9922}" destId="{F17355D5-3693-4707-8C30-5FDA6D1AD178}" srcOrd="2" destOrd="0" parTransId="{DB7A7E52-E221-4FAF-A512-86A1C9309B19}" sibTransId="{8580EAFA-0F9C-4DCB-98BF-63B63431D701}"/>
    <dgm:cxn modelId="{5757C313-A60B-45A1-982D-AB629D07BA33}" type="presOf" srcId="{8580EAFA-0F9C-4DCB-98BF-63B63431D701}" destId="{70C68370-EB99-4E10-81BA-D4E27716FA65}" srcOrd="0" destOrd="0" presId="urn:microsoft.com/office/officeart/2005/8/layout/process5"/>
    <dgm:cxn modelId="{349DEB15-FCC1-419F-B6DA-281CC4B96F15}" type="presOf" srcId="{ACCFD02D-68B8-4923-85E5-EF2A304534CA}" destId="{510DAD06-9962-4AED-8F8E-F7257CA1CFE7}" srcOrd="1" destOrd="0" presId="urn:microsoft.com/office/officeart/2005/8/layout/process5"/>
    <dgm:cxn modelId="{D8F9DA17-A179-4F2E-A66C-1E0072ADBED9}" type="presOf" srcId="{ACCFD02D-68B8-4923-85E5-EF2A304534CA}" destId="{767AA3E6-1051-4F6F-AC58-F47181D85E5C}" srcOrd="0" destOrd="0" presId="urn:microsoft.com/office/officeart/2005/8/layout/process5"/>
    <dgm:cxn modelId="{32910C1C-9099-435F-AA8A-0D1BE382E60B}" srcId="{AA767065-FE2E-494D-9476-9F729E7A9922}" destId="{219373C1-9603-4EEC-9B8B-27B63A07D4F0}" srcOrd="6" destOrd="0" parTransId="{DCE9AE9D-5D60-4C0C-B26E-AD7162B5C3D0}" sibTransId="{FEB8C3AD-E548-46A9-BAE8-7D565EB50766}"/>
    <dgm:cxn modelId="{06CC4B1C-D8E1-463E-BD3E-4CC45DB9744C}" srcId="{AA767065-FE2E-494D-9476-9F729E7A9922}" destId="{5528DD87-4776-4710-9D31-601BCEDF2E9E}" srcOrd="1" destOrd="0" parTransId="{3D555654-CF01-46CE-B3BD-BE09BF6F2421}" sibTransId="{C62B6D07-95DF-4375-B57A-5C842528B5FE}"/>
    <dgm:cxn modelId="{C703EC26-779C-487E-9B84-DD87350D7D17}" type="presOf" srcId="{FEB8C3AD-E548-46A9-BAE8-7D565EB50766}" destId="{0F759D40-653E-4A98-AF8B-B8C2BA6C7820}" srcOrd="0" destOrd="0" presId="urn:microsoft.com/office/officeart/2005/8/layout/process5"/>
    <dgm:cxn modelId="{86CFD95B-38CA-4B0E-90FB-DF0C7B2CEAC4}" type="presOf" srcId="{FEB8C3AD-E548-46A9-BAE8-7D565EB50766}" destId="{40AF49E5-22BB-4AB8-8024-C54D3470B290}" srcOrd="1" destOrd="0" presId="urn:microsoft.com/office/officeart/2005/8/layout/process5"/>
    <dgm:cxn modelId="{8269315E-9E03-4161-9377-FF56600B371D}" srcId="{AA767065-FE2E-494D-9476-9F729E7A9922}" destId="{7310E5D9-00F2-4D0E-94CD-F5861ED5599E}" srcOrd="3" destOrd="0" parTransId="{6D2D0985-AF14-43E2-B505-0D39F7B61EBA}" sibTransId="{993144E3-DA47-434F-8A03-157B337B9814}"/>
    <dgm:cxn modelId="{7F8F7A5F-9625-470D-A5DD-D5DACE5943AC}" type="presOf" srcId="{993144E3-DA47-434F-8A03-157B337B9814}" destId="{C152C759-D611-44DA-8983-CD1A9242CECE}" srcOrd="1" destOrd="0" presId="urn:microsoft.com/office/officeart/2005/8/layout/process5"/>
    <dgm:cxn modelId="{C6FE2760-1A72-4CB9-B52E-7DCB10037E19}" srcId="{AA767065-FE2E-494D-9476-9F729E7A9922}" destId="{8971568C-1A03-42D8-B83F-D9AA411FC74B}" srcOrd="5" destOrd="0" parTransId="{2ABAE115-D5A6-4740-A3E9-C23D43D9587C}" sibTransId="{ACCFD02D-68B8-4923-85E5-EF2A304534CA}"/>
    <dgm:cxn modelId="{FB11AD48-53C9-4249-A4B7-83B445B548CE}" srcId="{AA767065-FE2E-494D-9476-9F729E7A9922}" destId="{EF775F97-B675-48EC-83D3-677AA299DB7C}" srcOrd="7" destOrd="0" parTransId="{439D373B-E550-4268-9459-B4E8F72C4E8C}" sibTransId="{52A90018-B9DB-44B4-940D-70770C419C3F}"/>
    <dgm:cxn modelId="{DF67D56D-7BA7-4122-AC5A-35FADF200646}" type="presOf" srcId="{219373C1-9603-4EEC-9B8B-27B63A07D4F0}" destId="{16F367C4-03AE-4C9F-9DA9-5CE75B094A8C}" srcOrd="0" destOrd="0" presId="urn:microsoft.com/office/officeart/2005/8/layout/process5"/>
    <dgm:cxn modelId="{21151C70-883A-41BA-B9DB-C270CEF3BFBB}" type="presOf" srcId="{EF775F97-B675-48EC-83D3-677AA299DB7C}" destId="{241B5540-A5BA-4D12-B9FB-CD690191ED0C}" srcOrd="0" destOrd="0" presId="urn:microsoft.com/office/officeart/2005/8/layout/process5"/>
    <dgm:cxn modelId="{5E2DB155-450F-4062-8369-669EE2FE4FAD}" srcId="{AA767065-FE2E-494D-9476-9F729E7A9922}" destId="{9EEFA861-6D2B-499F-81AA-CB4E13429E4C}" srcOrd="0" destOrd="0" parTransId="{516EAF92-A903-414A-9A4E-B19D9D65E0A7}" sibTransId="{5B7BA75D-170A-468F-A264-1EB3F89B1C82}"/>
    <dgm:cxn modelId="{BDB56487-0275-4E48-A852-732CEB424004}" type="presOf" srcId="{5B7BA75D-170A-468F-A264-1EB3F89B1C82}" destId="{80120B31-3DEB-40F9-9455-7F1F8ABC0E8B}" srcOrd="0" destOrd="0" presId="urn:microsoft.com/office/officeart/2005/8/layout/process5"/>
    <dgm:cxn modelId="{BF5B1C90-9F94-4E5E-9110-D7A1713BE6A8}" type="presOf" srcId="{5B7BA75D-170A-468F-A264-1EB3F89B1C82}" destId="{08D5C4C8-6FF6-4FBD-9C2F-C0F52DC966FC}" srcOrd="1" destOrd="0" presId="urn:microsoft.com/office/officeart/2005/8/layout/process5"/>
    <dgm:cxn modelId="{3E410AA7-03C7-4943-B6EF-2F34FB16543F}" type="presOf" srcId="{8580EAFA-0F9C-4DCB-98BF-63B63431D701}" destId="{C3904AD0-80E7-4743-B316-C4B889426123}" srcOrd="1" destOrd="0" presId="urn:microsoft.com/office/officeart/2005/8/layout/process5"/>
    <dgm:cxn modelId="{E954F1A9-69A3-4519-A3FE-83115856C6E9}" type="presOf" srcId="{F17355D5-3693-4707-8C30-5FDA6D1AD178}" destId="{35597FD6-5E39-40F9-B740-E5382E7BF880}" srcOrd="0" destOrd="0" presId="urn:microsoft.com/office/officeart/2005/8/layout/process5"/>
    <dgm:cxn modelId="{BA2244B3-CEA1-4996-A56A-4DD78BABDFA2}" type="presOf" srcId="{8971568C-1A03-42D8-B83F-D9AA411FC74B}" destId="{91A45CBE-17B8-4EEF-B9C0-6D81259CB9C9}" srcOrd="0" destOrd="0" presId="urn:microsoft.com/office/officeart/2005/8/layout/process5"/>
    <dgm:cxn modelId="{E73023C1-7105-44E9-9E9C-5EB5B508F9DB}" type="presOf" srcId="{64C33480-F874-40E3-89CC-DAE1BDB09F17}" destId="{889AA560-295E-4E31-81E8-E7720580DA64}" srcOrd="1" destOrd="0" presId="urn:microsoft.com/office/officeart/2005/8/layout/process5"/>
    <dgm:cxn modelId="{126D1BC2-998D-482B-A7B9-6ABA654763CC}" type="presOf" srcId="{5528DD87-4776-4710-9D31-601BCEDF2E9E}" destId="{018089B1-D596-4C92-9170-3A284DAFF69B}" srcOrd="0" destOrd="0" presId="urn:microsoft.com/office/officeart/2005/8/layout/process5"/>
    <dgm:cxn modelId="{2D6A64C3-C7A5-4EDB-BEB0-AD533DA8A352}" type="presOf" srcId="{993144E3-DA47-434F-8A03-157B337B9814}" destId="{F95F9A80-0587-49A6-AEDE-AA27D5F38942}" srcOrd="0" destOrd="0" presId="urn:microsoft.com/office/officeart/2005/8/layout/process5"/>
    <dgm:cxn modelId="{B8F815D6-543E-4198-BDA8-63C8BCA902FD}" type="presOf" srcId="{64C33480-F874-40E3-89CC-DAE1BDB09F17}" destId="{8B03BCA9-57B0-424C-99F8-4E84A9A20B2C}" srcOrd="0" destOrd="0" presId="urn:microsoft.com/office/officeart/2005/8/layout/process5"/>
    <dgm:cxn modelId="{4F337BE2-EDC1-4C26-9B38-263A323EC544}" srcId="{AA767065-FE2E-494D-9476-9F729E7A9922}" destId="{41E52D80-2938-4631-B460-74C796A5FD00}" srcOrd="4" destOrd="0" parTransId="{E1B0BF08-A4CD-4170-AF3F-3744FBDC8629}" sibTransId="{64C33480-F874-40E3-89CC-DAE1BDB09F17}"/>
    <dgm:cxn modelId="{E19FE4ED-EF7D-4018-94F7-19DC99ABD3C5}" type="presOf" srcId="{7310E5D9-00F2-4D0E-94CD-F5861ED5599E}" destId="{2E90FA81-AADD-4E82-8C45-AA0F37605807}" srcOrd="0" destOrd="0" presId="urn:microsoft.com/office/officeart/2005/8/layout/process5"/>
    <dgm:cxn modelId="{B2A371EE-8ABE-4541-A860-10868CA7EB69}" type="presOf" srcId="{C62B6D07-95DF-4375-B57A-5C842528B5FE}" destId="{2E610AAC-AFDC-437E-A325-BB51814D12D2}" srcOrd="0" destOrd="0" presId="urn:microsoft.com/office/officeart/2005/8/layout/process5"/>
    <dgm:cxn modelId="{E10EA5EF-40C1-4684-93FE-E7018AAC2048}" type="presOf" srcId="{9EEFA861-6D2B-499F-81AA-CB4E13429E4C}" destId="{130BA66B-7338-42B7-99C9-ABFAF2C32558}" srcOrd="0" destOrd="0" presId="urn:microsoft.com/office/officeart/2005/8/layout/process5"/>
    <dgm:cxn modelId="{EFF9FCEF-BC30-4A87-B06C-6DCB045A78A6}" type="presOf" srcId="{C62B6D07-95DF-4375-B57A-5C842528B5FE}" destId="{52C910A3-5D48-46FA-B32F-2BA4BE0A2B0F}" srcOrd="1" destOrd="0" presId="urn:microsoft.com/office/officeart/2005/8/layout/process5"/>
    <dgm:cxn modelId="{BF40A3FD-E515-4F3B-8CE4-B44472479C40}" type="presOf" srcId="{AA767065-FE2E-494D-9476-9F729E7A9922}" destId="{96687A20-D9B8-4550-B50E-76A8F8A86874}" srcOrd="0" destOrd="0" presId="urn:microsoft.com/office/officeart/2005/8/layout/process5"/>
    <dgm:cxn modelId="{13D50BA8-2CAD-4F8D-9461-DCECDD3C02D3}" type="presParOf" srcId="{96687A20-D9B8-4550-B50E-76A8F8A86874}" destId="{130BA66B-7338-42B7-99C9-ABFAF2C32558}" srcOrd="0" destOrd="0" presId="urn:microsoft.com/office/officeart/2005/8/layout/process5"/>
    <dgm:cxn modelId="{DBD42E66-043A-4551-8685-429BAAC62765}" type="presParOf" srcId="{96687A20-D9B8-4550-B50E-76A8F8A86874}" destId="{80120B31-3DEB-40F9-9455-7F1F8ABC0E8B}" srcOrd="1" destOrd="0" presId="urn:microsoft.com/office/officeart/2005/8/layout/process5"/>
    <dgm:cxn modelId="{D41E4653-F100-4F9D-B31F-6490FB4FF267}" type="presParOf" srcId="{80120B31-3DEB-40F9-9455-7F1F8ABC0E8B}" destId="{08D5C4C8-6FF6-4FBD-9C2F-C0F52DC966FC}" srcOrd="0" destOrd="0" presId="urn:microsoft.com/office/officeart/2005/8/layout/process5"/>
    <dgm:cxn modelId="{F6D89439-A04A-4AEE-8275-2CA2F4E92358}" type="presParOf" srcId="{96687A20-D9B8-4550-B50E-76A8F8A86874}" destId="{018089B1-D596-4C92-9170-3A284DAFF69B}" srcOrd="2" destOrd="0" presId="urn:microsoft.com/office/officeart/2005/8/layout/process5"/>
    <dgm:cxn modelId="{22EFF7F0-0AD2-405A-84F7-7823014243AE}" type="presParOf" srcId="{96687A20-D9B8-4550-B50E-76A8F8A86874}" destId="{2E610AAC-AFDC-437E-A325-BB51814D12D2}" srcOrd="3" destOrd="0" presId="urn:microsoft.com/office/officeart/2005/8/layout/process5"/>
    <dgm:cxn modelId="{5DBCF0CC-254D-4B63-9A5B-10B17A5DF7F5}" type="presParOf" srcId="{2E610AAC-AFDC-437E-A325-BB51814D12D2}" destId="{52C910A3-5D48-46FA-B32F-2BA4BE0A2B0F}" srcOrd="0" destOrd="0" presId="urn:microsoft.com/office/officeart/2005/8/layout/process5"/>
    <dgm:cxn modelId="{36B20F8E-BDE1-4378-B638-D60A43030A0F}" type="presParOf" srcId="{96687A20-D9B8-4550-B50E-76A8F8A86874}" destId="{35597FD6-5E39-40F9-B740-E5382E7BF880}" srcOrd="4" destOrd="0" presId="urn:microsoft.com/office/officeart/2005/8/layout/process5"/>
    <dgm:cxn modelId="{54F643F3-1F0F-481A-B0F8-C10A04EF8869}" type="presParOf" srcId="{96687A20-D9B8-4550-B50E-76A8F8A86874}" destId="{70C68370-EB99-4E10-81BA-D4E27716FA65}" srcOrd="5" destOrd="0" presId="urn:microsoft.com/office/officeart/2005/8/layout/process5"/>
    <dgm:cxn modelId="{9A9EB053-85C1-4985-BB9A-13E9702DEBBA}" type="presParOf" srcId="{70C68370-EB99-4E10-81BA-D4E27716FA65}" destId="{C3904AD0-80E7-4743-B316-C4B889426123}" srcOrd="0" destOrd="0" presId="urn:microsoft.com/office/officeart/2005/8/layout/process5"/>
    <dgm:cxn modelId="{35E8F5D5-0540-469B-8612-19971223718B}" type="presParOf" srcId="{96687A20-D9B8-4550-B50E-76A8F8A86874}" destId="{2E90FA81-AADD-4E82-8C45-AA0F37605807}" srcOrd="6" destOrd="0" presId="urn:microsoft.com/office/officeart/2005/8/layout/process5"/>
    <dgm:cxn modelId="{C598E206-D7E2-4301-AA85-DE51C54F861C}" type="presParOf" srcId="{96687A20-D9B8-4550-B50E-76A8F8A86874}" destId="{F95F9A80-0587-49A6-AEDE-AA27D5F38942}" srcOrd="7" destOrd="0" presId="urn:microsoft.com/office/officeart/2005/8/layout/process5"/>
    <dgm:cxn modelId="{3A135C00-5A20-4B51-BAF4-741241A9D6A8}" type="presParOf" srcId="{F95F9A80-0587-49A6-AEDE-AA27D5F38942}" destId="{C152C759-D611-44DA-8983-CD1A9242CECE}" srcOrd="0" destOrd="0" presId="urn:microsoft.com/office/officeart/2005/8/layout/process5"/>
    <dgm:cxn modelId="{E620B868-D920-4AAF-8333-CB49D43A90F5}" type="presParOf" srcId="{96687A20-D9B8-4550-B50E-76A8F8A86874}" destId="{F909891C-7145-424E-8F95-27E51AA5E085}" srcOrd="8" destOrd="0" presId="urn:microsoft.com/office/officeart/2005/8/layout/process5"/>
    <dgm:cxn modelId="{47F34B49-D2A6-4DE6-9E07-35E81AB73FC1}" type="presParOf" srcId="{96687A20-D9B8-4550-B50E-76A8F8A86874}" destId="{8B03BCA9-57B0-424C-99F8-4E84A9A20B2C}" srcOrd="9" destOrd="0" presId="urn:microsoft.com/office/officeart/2005/8/layout/process5"/>
    <dgm:cxn modelId="{331CE509-4AFA-4EA8-9F8B-1D8F0662C61F}" type="presParOf" srcId="{8B03BCA9-57B0-424C-99F8-4E84A9A20B2C}" destId="{889AA560-295E-4E31-81E8-E7720580DA64}" srcOrd="0" destOrd="0" presId="urn:microsoft.com/office/officeart/2005/8/layout/process5"/>
    <dgm:cxn modelId="{418ED202-CA9D-4C2A-939F-F6941395D1ED}" type="presParOf" srcId="{96687A20-D9B8-4550-B50E-76A8F8A86874}" destId="{91A45CBE-17B8-4EEF-B9C0-6D81259CB9C9}" srcOrd="10" destOrd="0" presId="urn:microsoft.com/office/officeart/2005/8/layout/process5"/>
    <dgm:cxn modelId="{9C6D4242-02AC-4A3C-92C6-D82524590E08}" type="presParOf" srcId="{96687A20-D9B8-4550-B50E-76A8F8A86874}" destId="{767AA3E6-1051-4F6F-AC58-F47181D85E5C}" srcOrd="11" destOrd="0" presId="urn:microsoft.com/office/officeart/2005/8/layout/process5"/>
    <dgm:cxn modelId="{8304FFBA-9C97-4A92-A76F-FCF623666452}" type="presParOf" srcId="{767AA3E6-1051-4F6F-AC58-F47181D85E5C}" destId="{510DAD06-9962-4AED-8F8E-F7257CA1CFE7}" srcOrd="0" destOrd="0" presId="urn:microsoft.com/office/officeart/2005/8/layout/process5"/>
    <dgm:cxn modelId="{57DC4E62-8A03-4F3A-A81F-3F564324CD6E}" type="presParOf" srcId="{96687A20-D9B8-4550-B50E-76A8F8A86874}" destId="{16F367C4-03AE-4C9F-9DA9-5CE75B094A8C}" srcOrd="12" destOrd="0" presId="urn:microsoft.com/office/officeart/2005/8/layout/process5"/>
    <dgm:cxn modelId="{2D0E3210-19D4-4AF6-B78B-7D951A34F46E}" type="presParOf" srcId="{96687A20-D9B8-4550-B50E-76A8F8A86874}" destId="{0F759D40-653E-4A98-AF8B-B8C2BA6C7820}" srcOrd="13" destOrd="0" presId="urn:microsoft.com/office/officeart/2005/8/layout/process5"/>
    <dgm:cxn modelId="{9E7732B7-1337-474E-9DA7-AFADAA0E17BC}" type="presParOf" srcId="{0F759D40-653E-4A98-AF8B-B8C2BA6C7820}" destId="{40AF49E5-22BB-4AB8-8024-C54D3470B290}" srcOrd="0" destOrd="0" presId="urn:microsoft.com/office/officeart/2005/8/layout/process5"/>
    <dgm:cxn modelId="{50CC4586-2B96-453A-80B7-4F2A80CB75CD}" type="presParOf" srcId="{96687A20-D9B8-4550-B50E-76A8F8A86874}" destId="{241B5540-A5BA-4D12-B9FB-CD690191ED0C}"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767065-FE2E-494D-9476-9F729E7A9922}" type="doc">
      <dgm:prSet loTypeId="urn:microsoft.com/office/officeart/2005/8/layout/process5" loCatId="process" qsTypeId="urn:microsoft.com/office/officeart/2005/8/quickstyle/simple1" qsCatId="simple" csTypeId="urn:microsoft.com/office/officeart/2005/8/colors/colorful2" csCatId="colorful" phldr="1"/>
      <dgm:spPr/>
    </dgm:pt>
    <dgm:pt modelId="{7310E5D9-00F2-4D0E-94CD-F5861ED5599E}">
      <dgm:prSet phldrT="[Texto]" custT="1"/>
      <dgm:spPr/>
      <dgm:t>
        <a:bodyPr/>
        <a:lstStyle/>
        <a:p>
          <a:r>
            <a:rPr lang="es-ES" sz="1800" dirty="0">
              <a:latin typeface="Arial" panose="020B0604020202020204" pitchFamily="34" charset="0"/>
              <a:cs typeface="Arial" panose="020B0604020202020204" pitchFamily="34" charset="0"/>
            </a:rPr>
            <a:t>Registra orden de venta de portabilidad.</a:t>
          </a:r>
        </a:p>
      </dgm:t>
    </dgm:pt>
    <dgm:pt modelId="{6D2D0985-AF14-43E2-B505-0D39F7B61EBA}" type="parTrans" cxnId="{8269315E-9E03-4161-9377-FF56600B371D}">
      <dgm:prSet/>
      <dgm:spPr/>
      <dgm:t>
        <a:bodyPr/>
        <a:lstStyle/>
        <a:p>
          <a:endParaRPr lang="es-ES">
            <a:latin typeface="Arial" panose="020B0604020202020204" pitchFamily="34" charset="0"/>
            <a:cs typeface="Arial" panose="020B0604020202020204" pitchFamily="34" charset="0"/>
          </a:endParaRPr>
        </a:p>
      </dgm:t>
    </dgm:pt>
    <dgm:pt modelId="{993144E3-DA47-434F-8A03-157B337B9814}" type="sibTrans" cxnId="{8269315E-9E03-4161-9377-FF56600B371D}">
      <dgm:prSet/>
      <dgm:spPr/>
      <dgm:t>
        <a:bodyPr/>
        <a:lstStyle/>
        <a:p>
          <a:endParaRPr lang="es-ES">
            <a:latin typeface="Arial" panose="020B0604020202020204" pitchFamily="34" charset="0"/>
            <a:cs typeface="Arial" panose="020B0604020202020204" pitchFamily="34" charset="0"/>
          </a:endParaRPr>
        </a:p>
      </dgm:t>
    </dgm:pt>
    <dgm:pt modelId="{41E52D80-2938-4631-B460-74C796A5FD00}">
      <dgm:prSet phldrT="[Texto]" custT="1"/>
      <dgm:spPr/>
      <dgm:t>
        <a:bodyPr/>
        <a:lstStyle/>
        <a:p>
          <a:r>
            <a:rPr lang="es-ES" sz="1800" dirty="0">
              <a:latin typeface="Arial" panose="020B0604020202020204" pitchFamily="34" charset="0"/>
              <a:cs typeface="Arial" panose="020B0604020202020204" pitchFamily="34" charset="0"/>
            </a:rPr>
            <a:t>Envía la consulta al ABDCP.</a:t>
          </a:r>
        </a:p>
      </dgm:t>
    </dgm:pt>
    <dgm:pt modelId="{E1B0BF08-A4CD-4170-AF3F-3744FBDC8629}" type="parTrans" cxnId="{4F337BE2-EDC1-4C26-9B38-263A323EC544}">
      <dgm:prSet/>
      <dgm:spPr/>
      <dgm:t>
        <a:bodyPr/>
        <a:lstStyle/>
        <a:p>
          <a:endParaRPr lang="es-ES">
            <a:latin typeface="Arial" panose="020B0604020202020204" pitchFamily="34" charset="0"/>
            <a:cs typeface="Arial" panose="020B0604020202020204" pitchFamily="34" charset="0"/>
          </a:endParaRPr>
        </a:p>
      </dgm:t>
    </dgm:pt>
    <dgm:pt modelId="{64C33480-F874-40E3-89CC-DAE1BDB09F17}" type="sibTrans" cxnId="{4F337BE2-EDC1-4C26-9B38-263A323EC544}">
      <dgm:prSet/>
      <dgm:spPr/>
      <dgm:t>
        <a:bodyPr/>
        <a:lstStyle/>
        <a:p>
          <a:endParaRPr lang="es-ES">
            <a:latin typeface="Arial" panose="020B0604020202020204" pitchFamily="34" charset="0"/>
            <a:cs typeface="Arial" panose="020B0604020202020204" pitchFamily="34" charset="0"/>
          </a:endParaRPr>
        </a:p>
      </dgm:t>
    </dgm:pt>
    <dgm:pt modelId="{8971568C-1A03-42D8-B83F-D9AA411FC74B}">
      <dgm:prSet phldrT="[Texto]" custT="1"/>
      <dgm:spPr/>
      <dgm:t>
        <a:bodyPr/>
        <a:lstStyle/>
        <a:p>
          <a:r>
            <a:rPr lang="es-ES" sz="1800" dirty="0">
              <a:latin typeface="Arial" panose="020B0604020202020204" pitchFamily="34" charset="0"/>
              <a:cs typeface="Arial" panose="020B0604020202020204" pitchFamily="34" charset="0"/>
            </a:rPr>
            <a:t>ABDCP rechaza la solicitud.</a:t>
          </a:r>
        </a:p>
      </dgm:t>
    </dgm:pt>
    <dgm:pt modelId="{2ABAE115-D5A6-4740-A3E9-C23D43D9587C}" type="parTrans" cxnId="{C6FE2760-1A72-4CB9-B52E-7DCB10037E19}">
      <dgm:prSet/>
      <dgm:spPr/>
      <dgm:t>
        <a:bodyPr/>
        <a:lstStyle/>
        <a:p>
          <a:endParaRPr lang="es-ES">
            <a:latin typeface="Arial" panose="020B0604020202020204" pitchFamily="34" charset="0"/>
            <a:cs typeface="Arial" panose="020B0604020202020204" pitchFamily="34" charset="0"/>
          </a:endParaRPr>
        </a:p>
      </dgm:t>
    </dgm:pt>
    <dgm:pt modelId="{ACCFD02D-68B8-4923-85E5-EF2A304534CA}" type="sibTrans" cxnId="{C6FE2760-1A72-4CB9-B52E-7DCB10037E19}">
      <dgm:prSet/>
      <dgm:spPr/>
      <dgm:t>
        <a:bodyPr/>
        <a:lstStyle/>
        <a:p>
          <a:endParaRPr lang="es-ES">
            <a:latin typeface="Arial" panose="020B0604020202020204" pitchFamily="34" charset="0"/>
            <a:cs typeface="Arial" panose="020B0604020202020204" pitchFamily="34" charset="0"/>
          </a:endParaRPr>
        </a:p>
      </dgm:t>
    </dgm:pt>
    <dgm:pt modelId="{219373C1-9603-4EEC-9B8B-27B63A07D4F0}">
      <dgm:prSet phldrT="[Texto]" custT="1"/>
      <dgm:spPr/>
      <dgm:t>
        <a:bodyPr/>
        <a:lstStyle/>
        <a:p>
          <a:r>
            <a:rPr lang="es-ES" sz="1800" dirty="0">
              <a:latin typeface="Arial" panose="020B0604020202020204" pitchFamily="34" charset="0"/>
              <a:cs typeface="Arial" panose="020B0604020202020204" pitchFamily="34" charset="0"/>
            </a:rPr>
            <a:t>Cliente firma </a:t>
          </a:r>
          <a:r>
            <a:rPr lang="es-ES" sz="1800" b="1" i="1" dirty="0">
              <a:latin typeface="Arial" panose="020B0604020202020204" pitchFamily="34" charset="0"/>
              <a:cs typeface="Arial" panose="020B0604020202020204" pitchFamily="34" charset="0"/>
            </a:rPr>
            <a:t>formato de rechazo</a:t>
          </a:r>
        </a:p>
      </dgm:t>
    </dgm:pt>
    <dgm:pt modelId="{DCE9AE9D-5D60-4C0C-B26E-AD7162B5C3D0}" type="parTrans" cxnId="{32910C1C-9099-435F-AA8A-0D1BE382E60B}">
      <dgm:prSet/>
      <dgm:spPr/>
      <dgm:t>
        <a:bodyPr/>
        <a:lstStyle/>
        <a:p>
          <a:endParaRPr lang="es-ES">
            <a:latin typeface="Arial" panose="020B0604020202020204" pitchFamily="34" charset="0"/>
            <a:cs typeface="Arial" panose="020B0604020202020204" pitchFamily="34" charset="0"/>
          </a:endParaRPr>
        </a:p>
      </dgm:t>
    </dgm:pt>
    <dgm:pt modelId="{FEB8C3AD-E548-46A9-BAE8-7D565EB50766}" type="sibTrans" cxnId="{32910C1C-9099-435F-AA8A-0D1BE382E60B}">
      <dgm:prSet/>
      <dgm:spPr/>
      <dgm:t>
        <a:bodyPr/>
        <a:lstStyle/>
        <a:p>
          <a:endParaRPr lang="es-ES">
            <a:latin typeface="Arial" panose="020B0604020202020204" pitchFamily="34" charset="0"/>
            <a:cs typeface="Arial" panose="020B0604020202020204" pitchFamily="34" charset="0"/>
          </a:endParaRPr>
        </a:p>
      </dgm:t>
    </dgm:pt>
    <dgm:pt modelId="{EF775F97-B675-48EC-83D3-677AA299DB7C}">
      <dgm:prSet phldrT="[Texto]"/>
      <dgm:spPr/>
      <dgm:t>
        <a:bodyPr/>
        <a:lstStyle/>
        <a:p>
          <a:r>
            <a:rPr lang="es-ES" dirty="0">
              <a:latin typeface="Arial" panose="020B0604020202020204" pitchFamily="34" charset="0"/>
              <a:cs typeface="Arial" panose="020B0604020202020204" pitchFamily="34" charset="0"/>
            </a:rPr>
            <a:t>Asesor adjunta formato de rechazo en portal</a:t>
          </a:r>
        </a:p>
      </dgm:t>
    </dgm:pt>
    <dgm:pt modelId="{439D373B-E550-4268-9459-B4E8F72C4E8C}" type="parTrans" cxnId="{FB11AD48-53C9-4249-A4B7-83B445B548CE}">
      <dgm:prSet/>
      <dgm:spPr/>
      <dgm:t>
        <a:bodyPr/>
        <a:lstStyle/>
        <a:p>
          <a:endParaRPr lang="es-ES">
            <a:latin typeface="Arial" panose="020B0604020202020204" pitchFamily="34" charset="0"/>
            <a:cs typeface="Arial" panose="020B0604020202020204" pitchFamily="34" charset="0"/>
          </a:endParaRPr>
        </a:p>
      </dgm:t>
    </dgm:pt>
    <dgm:pt modelId="{52A90018-B9DB-44B4-940D-70770C419C3F}" type="sibTrans" cxnId="{FB11AD48-53C9-4249-A4B7-83B445B548CE}">
      <dgm:prSet/>
      <dgm:spPr/>
      <dgm:t>
        <a:bodyPr/>
        <a:lstStyle/>
        <a:p>
          <a:endParaRPr lang="es-ES">
            <a:latin typeface="Arial" panose="020B0604020202020204" pitchFamily="34" charset="0"/>
            <a:cs typeface="Arial" panose="020B0604020202020204" pitchFamily="34" charset="0"/>
          </a:endParaRPr>
        </a:p>
      </dgm:t>
    </dgm:pt>
    <dgm:pt modelId="{AB4F1B23-521B-417F-8083-0C7F2BD54230}">
      <dgm:prSet phldrT="[Texto]" custT="1"/>
      <dgm:spPr/>
      <dgm:t>
        <a:bodyPr/>
        <a:lstStyle/>
        <a:p>
          <a:r>
            <a:rPr lang="es-ES" sz="1800" dirty="0">
              <a:latin typeface="Arial" panose="020B0604020202020204" pitchFamily="34" charset="0"/>
              <a:cs typeface="Arial" panose="020B0604020202020204" pitchFamily="34" charset="0"/>
            </a:rPr>
            <a:t>Asesor envía correo a portabilidad-mercado.</a:t>
          </a:r>
        </a:p>
      </dgm:t>
    </dgm:pt>
    <dgm:pt modelId="{191B7BF5-C9CE-4688-85D4-E18C179A4E46}" type="parTrans" cxnId="{7E9FC881-989B-49B8-9DCE-E14B27DAD9DD}">
      <dgm:prSet/>
      <dgm:spPr/>
      <dgm:t>
        <a:bodyPr/>
        <a:lstStyle/>
        <a:p>
          <a:endParaRPr lang="es-ES"/>
        </a:p>
      </dgm:t>
    </dgm:pt>
    <dgm:pt modelId="{EBB34C46-B548-4C95-8D20-B587ABAB6E01}" type="sibTrans" cxnId="{7E9FC881-989B-49B8-9DCE-E14B27DAD9DD}">
      <dgm:prSet/>
      <dgm:spPr/>
      <dgm:t>
        <a:bodyPr/>
        <a:lstStyle/>
        <a:p>
          <a:endParaRPr lang="es-ES"/>
        </a:p>
      </dgm:t>
    </dgm:pt>
    <dgm:pt modelId="{96687A20-D9B8-4550-B50E-76A8F8A86874}" type="pres">
      <dgm:prSet presAssocID="{AA767065-FE2E-494D-9476-9F729E7A9922}" presName="diagram" presStyleCnt="0">
        <dgm:presLayoutVars>
          <dgm:dir/>
          <dgm:resizeHandles val="exact"/>
        </dgm:presLayoutVars>
      </dgm:prSet>
      <dgm:spPr/>
    </dgm:pt>
    <dgm:pt modelId="{2E90FA81-AADD-4E82-8C45-AA0F37605807}" type="pres">
      <dgm:prSet presAssocID="{7310E5D9-00F2-4D0E-94CD-F5861ED5599E}" presName="node" presStyleLbl="node1" presStyleIdx="0" presStyleCnt="6">
        <dgm:presLayoutVars>
          <dgm:bulletEnabled val="1"/>
        </dgm:presLayoutVars>
      </dgm:prSet>
      <dgm:spPr/>
    </dgm:pt>
    <dgm:pt modelId="{F95F9A80-0587-49A6-AEDE-AA27D5F38942}" type="pres">
      <dgm:prSet presAssocID="{993144E3-DA47-434F-8A03-157B337B9814}" presName="sibTrans" presStyleLbl="sibTrans2D1" presStyleIdx="0" presStyleCnt="5"/>
      <dgm:spPr/>
    </dgm:pt>
    <dgm:pt modelId="{C152C759-D611-44DA-8983-CD1A9242CECE}" type="pres">
      <dgm:prSet presAssocID="{993144E3-DA47-434F-8A03-157B337B9814}" presName="connectorText" presStyleLbl="sibTrans2D1" presStyleIdx="0" presStyleCnt="5"/>
      <dgm:spPr/>
    </dgm:pt>
    <dgm:pt modelId="{F909891C-7145-424E-8F95-27E51AA5E085}" type="pres">
      <dgm:prSet presAssocID="{41E52D80-2938-4631-B460-74C796A5FD00}" presName="node" presStyleLbl="node1" presStyleIdx="1" presStyleCnt="6">
        <dgm:presLayoutVars>
          <dgm:bulletEnabled val="1"/>
        </dgm:presLayoutVars>
      </dgm:prSet>
      <dgm:spPr/>
    </dgm:pt>
    <dgm:pt modelId="{8B03BCA9-57B0-424C-99F8-4E84A9A20B2C}" type="pres">
      <dgm:prSet presAssocID="{64C33480-F874-40E3-89CC-DAE1BDB09F17}" presName="sibTrans" presStyleLbl="sibTrans2D1" presStyleIdx="1" presStyleCnt="5"/>
      <dgm:spPr/>
    </dgm:pt>
    <dgm:pt modelId="{889AA560-295E-4E31-81E8-E7720580DA64}" type="pres">
      <dgm:prSet presAssocID="{64C33480-F874-40E3-89CC-DAE1BDB09F17}" presName="connectorText" presStyleLbl="sibTrans2D1" presStyleIdx="1" presStyleCnt="5"/>
      <dgm:spPr/>
    </dgm:pt>
    <dgm:pt modelId="{91A45CBE-17B8-4EEF-B9C0-6D81259CB9C9}" type="pres">
      <dgm:prSet presAssocID="{8971568C-1A03-42D8-B83F-D9AA411FC74B}" presName="node" presStyleLbl="node1" presStyleIdx="2" presStyleCnt="6">
        <dgm:presLayoutVars>
          <dgm:bulletEnabled val="1"/>
        </dgm:presLayoutVars>
      </dgm:prSet>
      <dgm:spPr/>
    </dgm:pt>
    <dgm:pt modelId="{767AA3E6-1051-4F6F-AC58-F47181D85E5C}" type="pres">
      <dgm:prSet presAssocID="{ACCFD02D-68B8-4923-85E5-EF2A304534CA}" presName="sibTrans" presStyleLbl="sibTrans2D1" presStyleIdx="2" presStyleCnt="5"/>
      <dgm:spPr/>
    </dgm:pt>
    <dgm:pt modelId="{510DAD06-9962-4AED-8F8E-F7257CA1CFE7}" type="pres">
      <dgm:prSet presAssocID="{ACCFD02D-68B8-4923-85E5-EF2A304534CA}" presName="connectorText" presStyleLbl="sibTrans2D1" presStyleIdx="2" presStyleCnt="5"/>
      <dgm:spPr/>
    </dgm:pt>
    <dgm:pt modelId="{16F367C4-03AE-4C9F-9DA9-5CE75B094A8C}" type="pres">
      <dgm:prSet presAssocID="{219373C1-9603-4EEC-9B8B-27B63A07D4F0}" presName="node" presStyleLbl="node1" presStyleIdx="3" presStyleCnt="6">
        <dgm:presLayoutVars>
          <dgm:bulletEnabled val="1"/>
        </dgm:presLayoutVars>
      </dgm:prSet>
      <dgm:spPr/>
    </dgm:pt>
    <dgm:pt modelId="{0F759D40-653E-4A98-AF8B-B8C2BA6C7820}" type="pres">
      <dgm:prSet presAssocID="{FEB8C3AD-E548-46A9-BAE8-7D565EB50766}" presName="sibTrans" presStyleLbl="sibTrans2D1" presStyleIdx="3" presStyleCnt="5"/>
      <dgm:spPr/>
    </dgm:pt>
    <dgm:pt modelId="{40AF49E5-22BB-4AB8-8024-C54D3470B290}" type="pres">
      <dgm:prSet presAssocID="{FEB8C3AD-E548-46A9-BAE8-7D565EB50766}" presName="connectorText" presStyleLbl="sibTrans2D1" presStyleIdx="3" presStyleCnt="5"/>
      <dgm:spPr/>
    </dgm:pt>
    <dgm:pt modelId="{241B5540-A5BA-4D12-B9FB-CD690191ED0C}" type="pres">
      <dgm:prSet presAssocID="{EF775F97-B675-48EC-83D3-677AA299DB7C}" presName="node" presStyleLbl="node1" presStyleIdx="4" presStyleCnt="6">
        <dgm:presLayoutVars>
          <dgm:bulletEnabled val="1"/>
        </dgm:presLayoutVars>
      </dgm:prSet>
      <dgm:spPr/>
    </dgm:pt>
    <dgm:pt modelId="{2A3C723D-8269-4C90-B96F-6B1BBE22C17B}" type="pres">
      <dgm:prSet presAssocID="{52A90018-B9DB-44B4-940D-70770C419C3F}" presName="sibTrans" presStyleLbl="sibTrans2D1" presStyleIdx="4" presStyleCnt="5"/>
      <dgm:spPr/>
    </dgm:pt>
    <dgm:pt modelId="{0EEEAFC7-7C13-49D0-9436-9B43F9CBA963}" type="pres">
      <dgm:prSet presAssocID="{52A90018-B9DB-44B4-940D-70770C419C3F}" presName="connectorText" presStyleLbl="sibTrans2D1" presStyleIdx="4" presStyleCnt="5"/>
      <dgm:spPr/>
    </dgm:pt>
    <dgm:pt modelId="{08433D5F-EAD5-4399-8441-595CF20A8659}" type="pres">
      <dgm:prSet presAssocID="{AB4F1B23-521B-417F-8083-0C7F2BD54230}" presName="node" presStyleLbl="node1" presStyleIdx="5" presStyleCnt="6">
        <dgm:presLayoutVars>
          <dgm:bulletEnabled val="1"/>
        </dgm:presLayoutVars>
      </dgm:prSet>
      <dgm:spPr/>
    </dgm:pt>
  </dgm:ptLst>
  <dgm:cxnLst>
    <dgm:cxn modelId="{CFAEC207-8C04-4A9B-A0F2-9FA9E6163B9C}" type="presOf" srcId="{41E52D80-2938-4631-B460-74C796A5FD00}" destId="{F909891C-7145-424E-8F95-27E51AA5E085}" srcOrd="0" destOrd="0" presId="urn:microsoft.com/office/officeart/2005/8/layout/process5"/>
    <dgm:cxn modelId="{349DEB15-FCC1-419F-B6DA-281CC4B96F15}" type="presOf" srcId="{ACCFD02D-68B8-4923-85E5-EF2A304534CA}" destId="{510DAD06-9962-4AED-8F8E-F7257CA1CFE7}" srcOrd="1" destOrd="0" presId="urn:microsoft.com/office/officeart/2005/8/layout/process5"/>
    <dgm:cxn modelId="{D8F9DA17-A179-4F2E-A66C-1E0072ADBED9}" type="presOf" srcId="{ACCFD02D-68B8-4923-85E5-EF2A304534CA}" destId="{767AA3E6-1051-4F6F-AC58-F47181D85E5C}" srcOrd="0" destOrd="0" presId="urn:microsoft.com/office/officeart/2005/8/layout/process5"/>
    <dgm:cxn modelId="{32910C1C-9099-435F-AA8A-0D1BE382E60B}" srcId="{AA767065-FE2E-494D-9476-9F729E7A9922}" destId="{219373C1-9603-4EEC-9B8B-27B63A07D4F0}" srcOrd="3" destOrd="0" parTransId="{DCE9AE9D-5D60-4C0C-B26E-AD7162B5C3D0}" sibTransId="{FEB8C3AD-E548-46A9-BAE8-7D565EB50766}"/>
    <dgm:cxn modelId="{C703EC26-779C-487E-9B84-DD87350D7D17}" type="presOf" srcId="{FEB8C3AD-E548-46A9-BAE8-7D565EB50766}" destId="{0F759D40-653E-4A98-AF8B-B8C2BA6C7820}" srcOrd="0" destOrd="0" presId="urn:microsoft.com/office/officeart/2005/8/layout/process5"/>
    <dgm:cxn modelId="{86CFD95B-38CA-4B0E-90FB-DF0C7B2CEAC4}" type="presOf" srcId="{FEB8C3AD-E548-46A9-BAE8-7D565EB50766}" destId="{40AF49E5-22BB-4AB8-8024-C54D3470B290}" srcOrd="1" destOrd="0" presId="urn:microsoft.com/office/officeart/2005/8/layout/process5"/>
    <dgm:cxn modelId="{8269315E-9E03-4161-9377-FF56600B371D}" srcId="{AA767065-FE2E-494D-9476-9F729E7A9922}" destId="{7310E5D9-00F2-4D0E-94CD-F5861ED5599E}" srcOrd="0" destOrd="0" parTransId="{6D2D0985-AF14-43E2-B505-0D39F7B61EBA}" sibTransId="{993144E3-DA47-434F-8A03-157B337B9814}"/>
    <dgm:cxn modelId="{7F8F7A5F-9625-470D-A5DD-D5DACE5943AC}" type="presOf" srcId="{993144E3-DA47-434F-8A03-157B337B9814}" destId="{C152C759-D611-44DA-8983-CD1A9242CECE}" srcOrd="1" destOrd="0" presId="urn:microsoft.com/office/officeart/2005/8/layout/process5"/>
    <dgm:cxn modelId="{C6FE2760-1A72-4CB9-B52E-7DCB10037E19}" srcId="{AA767065-FE2E-494D-9476-9F729E7A9922}" destId="{8971568C-1A03-42D8-B83F-D9AA411FC74B}" srcOrd="2" destOrd="0" parTransId="{2ABAE115-D5A6-4740-A3E9-C23D43D9587C}" sibTransId="{ACCFD02D-68B8-4923-85E5-EF2A304534CA}"/>
    <dgm:cxn modelId="{D9698468-C6F4-4A51-BD79-204D94107E9D}" type="presOf" srcId="{52A90018-B9DB-44B4-940D-70770C419C3F}" destId="{0EEEAFC7-7C13-49D0-9436-9B43F9CBA963}" srcOrd="1" destOrd="0" presId="urn:microsoft.com/office/officeart/2005/8/layout/process5"/>
    <dgm:cxn modelId="{FB11AD48-53C9-4249-A4B7-83B445B548CE}" srcId="{AA767065-FE2E-494D-9476-9F729E7A9922}" destId="{EF775F97-B675-48EC-83D3-677AA299DB7C}" srcOrd="4" destOrd="0" parTransId="{439D373B-E550-4268-9459-B4E8F72C4E8C}" sibTransId="{52A90018-B9DB-44B4-940D-70770C419C3F}"/>
    <dgm:cxn modelId="{DF67D56D-7BA7-4122-AC5A-35FADF200646}" type="presOf" srcId="{219373C1-9603-4EEC-9B8B-27B63A07D4F0}" destId="{16F367C4-03AE-4C9F-9DA9-5CE75B094A8C}" srcOrd="0" destOrd="0" presId="urn:microsoft.com/office/officeart/2005/8/layout/process5"/>
    <dgm:cxn modelId="{21151C70-883A-41BA-B9DB-C270CEF3BFBB}" type="presOf" srcId="{EF775F97-B675-48EC-83D3-677AA299DB7C}" destId="{241B5540-A5BA-4D12-B9FB-CD690191ED0C}" srcOrd="0" destOrd="0" presId="urn:microsoft.com/office/officeart/2005/8/layout/process5"/>
    <dgm:cxn modelId="{64541976-064D-44FF-8B0E-1C398DECD184}" type="presOf" srcId="{AB4F1B23-521B-417F-8083-0C7F2BD54230}" destId="{08433D5F-EAD5-4399-8441-595CF20A8659}" srcOrd="0" destOrd="0" presId="urn:microsoft.com/office/officeart/2005/8/layout/process5"/>
    <dgm:cxn modelId="{C40A8681-F228-43D0-A820-DC5AEBF7BDA2}" type="presOf" srcId="{52A90018-B9DB-44B4-940D-70770C419C3F}" destId="{2A3C723D-8269-4C90-B96F-6B1BBE22C17B}" srcOrd="0" destOrd="0" presId="urn:microsoft.com/office/officeart/2005/8/layout/process5"/>
    <dgm:cxn modelId="{7E9FC881-989B-49B8-9DCE-E14B27DAD9DD}" srcId="{AA767065-FE2E-494D-9476-9F729E7A9922}" destId="{AB4F1B23-521B-417F-8083-0C7F2BD54230}" srcOrd="5" destOrd="0" parTransId="{191B7BF5-C9CE-4688-85D4-E18C179A4E46}" sibTransId="{EBB34C46-B548-4C95-8D20-B587ABAB6E01}"/>
    <dgm:cxn modelId="{BA2244B3-CEA1-4996-A56A-4DD78BABDFA2}" type="presOf" srcId="{8971568C-1A03-42D8-B83F-D9AA411FC74B}" destId="{91A45CBE-17B8-4EEF-B9C0-6D81259CB9C9}" srcOrd="0" destOrd="0" presId="urn:microsoft.com/office/officeart/2005/8/layout/process5"/>
    <dgm:cxn modelId="{E73023C1-7105-44E9-9E9C-5EB5B508F9DB}" type="presOf" srcId="{64C33480-F874-40E3-89CC-DAE1BDB09F17}" destId="{889AA560-295E-4E31-81E8-E7720580DA64}" srcOrd="1" destOrd="0" presId="urn:microsoft.com/office/officeart/2005/8/layout/process5"/>
    <dgm:cxn modelId="{2D6A64C3-C7A5-4EDB-BEB0-AD533DA8A352}" type="presOf" srcId="{993144E3-DA47-434F-8A03-157B337B9814}" destId="{F95F9A80-0587-49A6-AEDE-AA27D5F38942}" srcOrd="0" destOrd="0" presId="urn:microsoft.com/office/officeart/2005/8/layout/process5"/>
    <dgm:cxn modelId="{B8F815D6-543E-4198-BDA8-63C8BCA902FD}" type="presOf" srcId="{64C33480-F874-40E3-89CC-DAE1BDB09F17}" destId="{8B03BCA9-57B0-424C-99F8-4E84A9A20B2C}" srcOrd="0" destOrd="0" presId="urn:microsoft.com/office/officeart/2005/8/layout/process5"/>
    <dgm:cxn modelId="{4F337BE2-EDC1-4C26-9B38-263A323EC544}" srcId="{AA767065-FE2E-494D-9476-9F729E7A9922}" destId="{41E52D80-2938-4631-B460-74C796A5FD00}" srcOrd="1" destOrd="0" parTransId="{E1B0BF08-A4CD-4170-AF3F-3744FBDC8629}" sibTransId="{64C33480-F874-40E3-89CC-DAE1BDB09F17}"/>
    <dgm:cxn modelId="{E19FE4ED-EF7D-4018-94F7-19DC99ABD3C5}" type="presOf" srcId="{7310E5D9-00F2-4D0E-94CD-F5861ED5599E}" destId="{2E90FA81-AADD-4E82-8C45-AA0F37605807}" srcOrd="0" destOrd="0" presId="urn:microsoft.com/office/officeart/2005/8/layout/process5"/>
    <dgm:cxn modelId="{BF40A3FD-E515-4F3B-8CE4-B44472479C40}" type="presOf" srcId="{AA767065-FE2E-494D-9476-9F729E7A9922}" destId="{96687A20-D9B8-4550-B50E-76A8F8A86874}" srcOrd="0" destOrd="0" presId="urn:microsoft.com/office/officeart/2005/8/layout/process5"/>
    <dgm:cxn modelId="{35E8F5D5-0540-469B-8612-19971223718B}" type="presParOf" srcId="{96687A20-D9B8-4550-B50E-76A8F8A86874}" destId="{2E90FA81-AADD-4E82-8C45-AA0F37605807}" srcOrd="0" destOrd="0" presId="urn:microsoft.com/office/officeart/2005/8/layout/process5"/>
    <dgm:cxn modelId="{C598E206-D7E2-4301-AA85-DE51C54F861C}" type="presParOf" srcId="{96687A20-D9B8-4550-B50E-76A8F8A86874}" destId="{F95F9A80-0587-49A6-AEDE-AA27D5F38942}" srcOrd="1" destOrd="0" presId="urn:microsoft.com/office/officeart/2005/8/layout/process5"/>
    <dgm:cxn modelId="{3A135C00-5A20-4B51-BAF4-741241A9D6A8}" type="presParOf" srcId="{F95F9A80-0587-49A6-AEDE-AA27D5F38942}" destId="{C152C759-D611-44DA-8983-CD1A9242CECE}" srcOrd="0" destOrd="0" presId="urn:microsoft.com/office/officeart/2005/8/layout/process5"/>
    <dgm:cxn modelId="{E620B868-D920-4AAF-8333-CB49D43A90F5}" type="presParOf" srcId="{96687A20-D9B8-4550-B50E-76A8F8A86874}" destId="{F909891C-7145-424E-8F95-27E51AA5E085}" srcOrd="2" destOrd="0" presId="urn:microsoft.com/office/officeart/2005/8/layout/process5"/>
    <dgm:cxn modelId="{47F34B49-D2A6-4DE6-9E07-35E81AB73FC1}" type="presParOf" srcId="{96687A20-D9B8-4550-B50E-76A8F8A86874}" destId="{8B03BCA9-57B0-424C-99F8-4E84A9A20B2C}" srcOrd="3" destOrd="0" presId="urn:microsoft.com/office/officeart/2005/8/layout/process5"/>
    <dgm:cxn modelId="{331CE509-4AFA-4EA8-9F8B-1D8F0662C61F}" type="presParOf" srcId="{8B03BCA9-57B0-424C-99F8-4E84A9A20B2C}" destId="{889AA560-295E-4E31-81E8-E7720580DA64}" srcOrd="0" destOrd="0" presId="urn:microsoft.com/office/officeart/2005/8/layout/process5"/>
    <dgm:cxn modelId="{418ED202-CA9D-4C2A-939F-F6941395D1ED}" type="presParOf" srcId="{96687A20-D9B8-4550-B50E-76A8F8A86874}" destId="{91A45CBE-17B8-4EEF-B9C0-6D81259CB9C9}" srcOrd="4" destOrd="0" presId="urn:microsoft.com/office/officeart/2005/8/layout/process5"/>
    <dgm:cxn modelId="{9C6D4242-02AC-4A3C-92C6-D82524590E08}" type="presParOf" srcId="{96687A20-D9B8-4550-B50E-76A8F8A86874}" destId="{767AA3E6-1051-4F6F-AC58-F47181D85E5C}" srcOrd="5" destOrd="0" presId="urn:microsoft.com/office/officeart/2005/8/layout/process5"/>
    <dgm:cxn modelId="{8304FFBA-9C97-4A92-A76F-FCF623666452}" type="presParOf" srcId="{767AA3E6-1051-4F6F-AC58-F47181D85E5C}" destId="{510DAD06-9962-4AED-8F8E-F7257CA1CFE7}" srcOrd="0" destOrd="0" presId="urn:microsoft.com/office/officeart/2005/8/layout/process5"/>
    <dgm:cxn modelId="{57DC4E62-8A03-4F3A-A81F-3F564324CD6E}" type="presParOf" srcId="{96687A20-D9B8-4550-B50E-76A8F8A86874}" destId="{16F367C4-03AE-4C9F-9DA9-5CE75B094A8C}" srcOrd="6" destOrd="0" presId="urn:microsoft.com/office/officeart/2005/8/layout/process5"/>
    <dgm:cxn modelId="{2D0E3210-19D4-4AF6-B78B-7D951A34F46E}" type="presParOf" srcId="{96687A20-D9B8-4550-B50E-76A8F8A86874}" destId="{0F759D40-653E-4A98-AF8B-B8C2BA6C7820}" srcOrd="7" destOrd="0" presId="urn:microsoft.com/office/officeart/2005/8/layout/process5"/>
    <dgm:cxn modelId="{9E7732B7-1337-474E-9DA7-AFADAA0E17BC}" type="presParOf" srcId="{0F759D40-653E-4A98-AF8B-B8C2BA6C7820}" destId="{40AF49E5-22BB-4AB8-8024-C54D3470B290}" srcOrd="0" destOrd="0" presId="urn:microsoft.com/office/officeart/2005/8/layout/process5"/>
    <dgm:cxn modelId="{50CC4586-2B96-453A-80B7-4F2A80CB75CD}" type="presParOf" srcId="{96687A20-D9B8-4550-B50E-76A8F8A86874}" destId="{241B5540-A5BA-4D12-B9FB-CD690191ED0C}" srcOrd="8" destOrd="0" presId="urn:microsoft.com/office/officeart/2005/8/layout/process5"/>
    <dgm:cxn modelId="{F3AA6CDE-C1DD-4194-8837-E8F05B69EBF4}" type="presParOf" srcId="{96687A20-D9B8-4550-B50E-76A8F8A86874}" destId="{2A3C723D-8269-4C90-B96F-6B1BBE22C17B}" srcOrd="9" destOrd="0" presId="urn:microsoft.com/office/officeart/2005/8/layout/process5"/>
    <dgm:cxn modelId="{7B5A0A23-DF6E-4656-9E6A-83ADC219C5C9}" type="presParOf" srcId="{2A3C723D-8269-4C90-B96F-6B1BBE22C17B}" destId="{0EEEAFC7-7C13-49D0-9436-9B43F9CBA963}" srcOrd="0" destOrd="0" presId="urn:microsoft.com/office/officeart/2005/8/layout/process5"/>
    <dgm:cxn modelId="{700E6844-D1CC-41FE-ABBF-59ACC801BC83}" type="presParOf" srcId="{96687A20-D9B8-4550-B50E-76A8F8A86874}" destId="{08433D5F-EAD5-4399-8441-595CF20A8659}"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8C8907-2ADB-4129-9DDA-5A58E22DC1C5}" type="doc">
      <dgm:prSet loTypeId="urn:microsoft.com/office/officeart/2005/8/layout/bList2" loCatId="list" qsTypeId="urn:microsoft.com/office/officeart/2005/8/quickstyle/simple2" qsCatId="simple" csTypeId="urn:microsoft.com/office/officeart/2005/8/colors/colorful4" csCatId="colorful" phldr="1"/>
      <dgm:spPr/>
      <dgm:t>
        <a:bodyPr/>
        <a:lstStyle/>
        <a:p>
          <a:endParaRPr lang="en-US"/>
        </a:p>
      </dgm:t>
    </dgm:pt>
    <dgm:pt modelId="{9B0CB360-9A2A-4968-82E4-19B3D108BE12}">
      <dgm:prSet phldrT="[Text]"/>
      <dgm:spPr/>
      <dgm:t>
        <a:bodyPr/>
        <a:lstStyle/>
        <a:p>
          <a:r>
            <a:rPr lang="es-MX" dirty="0">
              <a:solidFill>
                <a:schemeClr val="bg1"/>
              </a:solidFill>
              <a:latin typeface="Arial "/>
            </a:rPr>
            <a:t>CEDENTE</a:t>
          </a:r>
          <a:endParaRPr lang="en-US" dirty="0">
            <a:solidFill>
              <a:schemeClr val="bg1"/>
            </a:solidFill>
            <a:latin typeface="Arial "/>
          </a:endParaRPr>
        </a:p>
      </dgm:t>
    </dgm:pt>
    <dgm:pt modelId="{A32CE675-277F-48ED-90A6-3D47D318F4F5}" type="parTrans" cxnId="{E8DF2C5F-3D28-486D-B764-237C9514E71F}">
      <dgm:prSet/>
      <dgm:spPr/>
      <dgm:t>
        <a:bodyPr/>
        <a:lstStyle/>
        <a:p>
          <a:endParaRPr lang="en-US">
            <a:solidFill>
              <a:schemeClr val="tx1">
                <a:lumMod val="65000"/>
                <a:lumOff val="35000"/>
              </a:schemeClr>
            </a:solidFill>
            <a:latin typeface="Arial "/>
          </a:endParaRPr>
        </a:p>
      </dgm:t>
    </dgm:pt>
    <dgm:pt modelId="{82146DB5-BF99-4292-8C56-24680DDF1D73}" type="sibTrans" cxnId="{E8DF2C5F-3D28-486D-B764-237C9514E71F}">
      <dgm:prSet/>
      <dgm:spPr/>
      <dgm:t>
        <a:bodyPr/>
        <a:lstStyle/>
        <a:p>
          <a:endParaRPr lang="en-US">
            <a:solidFill>
              <a:schemeClr val="tx1">
                <a:lumMod val="65000"/>
                <a:lumOff val="35000"/>
              </a:schemeClr>
            </a:solidFill>
            <a:latin typeface="Arial "/>
          </a:endParaRPr>
        </a:p>
      </dgm:t>
    </dgm:pt>
    <dgm:pt modelId="{637D42EB-5E1B-415B-AA21-CD84A446DBE3}">
      <dgm:prSet phldrT="[Text]" custT="1"/>
      <dgm:spPr/>
      <dgm:t>
        <a:bodyPr/>
        <a:lstStyle/>
        <a:p>
          <a:r>
            <a:rPr lang="es-MX" sz="1600" dirty="0">
              <a:solidFill>
                <a:schemeClr val="tx1">
                  <a:lumMod val="65000"/>
                  <a:lumOff val="35000"/>
                </a:schemeClr>
              </a:solidFill>
              <a:latin typeface="Arial "/>
            </a:rPr>
            <a:t>Deuda con el otro Operador.</a:t>
          </a:r>
          <a:endParaRPr lang="en-US" sz="1600" dirty="0">
            <a:solidFill>
              <a:schemeClr val="tx1">
                <a:lumMod val="65000"/>
                <a:lumOff val="35000"/>
              </a:schemeClr>
            </a:solidFill>
            <a:latin typeface="Arial "/>
          </a:endParaRPr>
        </a:p>
      </dgm:t>
    </dgm:pt>
    <dgm:pt modelId="{009B17DD-34E4-4314-86E6-FB2656A662E4}" type="parTrans" cxnId="{776C2B83-B622-4A90-8DE8-8D267DCA6175}">
      <dgm:prSet/>
      <dgm:spPr/>
      <dgm:t>
        <a:bodyPr/>
        <a:lstStyle/>
        <a:p>
          <a:endParaRPr lang="en-US">
            <a:solidFill>
              <a:schemeClr val="tx1">
                <a:lumMod val="65000"/>
                <a:lumOff val="35000"/>
              </a:schemeClr>
            </a:solidFill>
            <a:latin typeface="Arial "/>
          </a:endParaRPr>
        </a:p>
      </dgm:t>
    </dgm:pt>
    <dgm:pt modelId="{03C3C817-8D68-4EE4-BBA7-A601820C29E9}" type="sibTrans" cxnId="{776C2B83-B622-4A90-8DE8-8D267DCA6175}">
      <dgm:prSet/>
      <dgm:spPr/>
      <dgm:t>
        <a:bodyPr/>
        <a:lstStyle/>
        <a:p>
          <a:endParaRPr lang="en-US">
            <a:solidFill>
              <a:schemeClr val="tx1">
                <a:lumMod val="65000"/>
                <a:lumOff val="35000"/>
              </a:schemeClr>
            </a:solidFill>
            <a:latin typeface="Arial "/>
          </a:endParaRPr>
        </a:p>
      </dgm:t>
    </dgm:pt>
    <dgm:pt modelId="{C9C2CB63-B2E0-4D1A-8466-1CA598CB9376}">
      <dgm:prSet phldrT="[Text]" custT="1"/>
      <dgm:spPr/>
      <dgm:t>
        <a:bodyPr/>
        <a:lstStyle/>
        <a:p>
          <a:r>
            <a:rPr lang="es-MX" sz="1600" dirty="0">
              <a:solidFill>
                <a:schemeClr val="tx1">
                  <a:lumMod val="65000"/>
                  <a:lumOff val="35000"/>
                </a:schemeClr>
              </a:solidFill>
              <a:latin typeface="Arial "/>
            </a:rPr>
            <a:t>Titularidad (Inconsistencia DNI - RUC).</a:t>
          </a:r>
          <a:endParaRPr lang="en-US" sz="1600" dirty="0">
            <a:solidFill>
              <a:schemeClr val="tx1">
                <a:lumMod val="65000"/>
                <a:lumOff val="35000"/>
              </a:schemeClr>
            </a:solidFill>
            <a:latin typeface="Arial "/>
          </a:endParaRPr>
        </a:p>
      </dgm:t>
    </dgm:pt>
    <dgm:pt modelId="{302F565F-5299-420B-93EB-F5ECA95502D1}" type="parTrans" cxnId="{76EDA52B-4BD3-42DF-9FD3-4E2475626192}">
      <dgm:prSet/>
      <dgm:spPr/>
      <dgm:t>
        <a:bodyPr/>
        <a:lstStyle/>
        <a:p>
          <a:endParaRPr lang="en-US">
            <a:solidFill>
              <a:schemeClr val="tx1">
                <a:lumMod val="65000"/>
                <a:lumOff val="35000"/>
              </a:schemeClr>
            </a:solidFill>
            <a:latin typeface="Arial "/>
          </a:endParaRPr>
        </a:p>
      </dgm:t>
    </dgm:pt>
    <dgm:pt modelId="{3817FA30-3A22-4AA5-B919-9D15EA06668D}" type="sibTrans" cxnId="{76EDA52B-4BD3-42DF-9FD3-4E2475626192}">
      <dgm:prSet/>
      <dgm:spPr/>
      <dgm:t>
        <a:bodyPr/>
        <a:lstStyle/>
        <a:p>
          <a:endParaRPr lang="en-US">
            <a:solidFill>
              <a:schemeClr val="tx1">
                <a:lumMod val="65000"/>
                <a:lumOff val="35000"/>
              </a:schemeClr>
            </a:solidFill>
            <a:latin typeface="Arial "/>
          </a:endParaRPr>
        </a:p>
      </dgm:t>
    </dgm:pt>
    <dgm:pt modelId="{E1B878EF-D127-4802-8D91-188A253AEEDE}">
      <dgm:prSet phldrT="[Text]" custT="1"/>
      <dgm:spPr/>
      <dgm:t>
        <a:bodyPr/>
        <a:lstStyle/>
        <a:p>
          <a:r>
            <a:rPr lang="es-MX" sz="3200" dirty="0">
              <a:solidFill>
                <a:schemeClr val="bg1"/>
              </a:solidFill>
              <a:latin typeface="Arial "/>
            </a:rPr>
            <a:t>ABDCP</a:t>
          </a:r>
          <a:endParaRPr lang="en-US" sz="3200" dirty="0">
            <a:solidFill>
              <a:schemeClr val="bg1"/>
            </a:solidFill>
            <a:latin typeface="Arial "/>
          </a:endParaRPr>
        </a:p>
      </dgm:t>
    </dgm:pt>
    <dgm:pt modelId="{CF729D5B-A489-4A6F-BC08-653E6E46745E}" type="parTrans" cxnId="{A7029F0B-EA99-4DF6-B97B-FBB0762A1DDA}">
      <dgm:prSet/>
      <dgm:spPr/>
      <dgm:t>
        <a:bodyPr/>
        <a:lstStyle/>
        <a:p>
          <a:endParaRPr lang="en-US">
            <a:solidFill>
              <a:schemeClr val="tx1">
                <a:lumMod val="65000"/>
                <a:lumOff val="35000"/>
              </a:schemeClr>
            </a:solidFill>
            <a:latin typeface="Arial "/>
          </a:endParaRPr>
        </a:p>
      </dgm:t>
    </dgm:pt>
    <dgm:pt modelId="{8F6D6FC4-A7CB-46D1-9D04-FA683036971D}" type="sibTrans" cxnId="{A7029F0B-EA99-4DF6-B97B-FBB0762A1DDA}">
      <dgm:prSet/>
      <dgm:spPr/>
      <dgm:t>
        <a:bodyPr/>
        <a:lstStyle/>
        <a:p>
          <a:endParaRPr lang="en-US">
            <a:solidFill>
              <a:schemeClr val="tx1">
                <a:lumMod val="65000"/>
                <a:lumOff val="35000"/>
              </a:schemeClr>
            </a:solidFill>
            <a:latin typeface="Arial "/>
          </a:endParaRPr>
        </a:p>
      </dgm:t>
    </dgm:pt>
    <dgm:pt modelId="{72C4053E-F79A-4AFD-95BF-F537722CCC82}">
      <dgm:prSet phldrT="[Text]" custT="1"/>
      <dgm:spPr/>
      <dgm:t>
        <a:bodyPr/>
        <a:lstStyle/>
        <a:p>
          <a:r>
            <a:rPr lang="es-MX" sz="2000" dirty="0">
              <a:solidFill>
                <a:schemeClr val="tx1">
                  <a:lumMod val="65000"/>
                  <a:lumOff val="35000"/>
                </a:schemeClr>
              </a:solidFill>
              <a:latin typeface="Arial "/>
            </a:rPr>
            <a:t>Solicitud en paralelo (mismo #).</a:t>
          </a:r>
          <a:endParaRPr lang="en-US" sz="2000" dirty="0">
            <a:solidFill>
              <a:schemeClr val="tx1">
                <a:lumMod val="65000"/>
                <a:lumOff val="35000"/>
              </a:schemeClr>
            </a:solidFill>
            <a:latin typeface="Arial "/>
          </a:endParaRPr>
        </a:p>
      </dgm:t>
    </dgm:pt>
    <dgm:pt modelId="{7197429F-A1B2-4A6D-86EB-2C083FE60802}" type="parTrans" cxnId="{09AB46B7-842C-4373-B5C9-D70B16697212}">
      <dgm:prSet/>
      <dgm:spPr/>
      <dgm:t>
        <a:bodyPr/>
        <a:lstStyle/>
        <a:p>
          <a:endParaRPr lang="en-US">
            <a:solidFill>
              <a:schemeClr val="tx1">
                <a:lumMod val="65000"/>
                <a:lumOff val="35000"/>
              </a:schemeClr>
            </a:solidFill>
            <a:latin typeface="Arial "/>
          </a:endParaRPr>
        </a:p>
      </dgm:t>
    </dgm:pt>
    <dgm:pt modelId="{1C4BB2F8-8FB4-4DE7-A86D-20E08C03D69F}" type="sibTrans" cxnId="{09AB46B7-842C-4373-B5C9-D70B16697212}">
      <dgm:prSet/>
      <dgm:spPr/>
      <dgm:t>
        <a:bodyPr/>
        <a:lstStyle/>
        <a:p>
          <a:endParaRPr lang="en-US">
            <a:solidFill>
              <a:schemeClr val="tx1">
                <a:lumMod val="65000"/>
                <a:lumOff val="35000"/>
              </a:schemeClr>
            </a:solidFill>
            <a:latin typeface="Arial "/>
          </a:endParaRPr>
        </a:p>
      </dgm:t>
    </dgm:pt>
    <dgm:pt modelId="{0E846A3D-2935-4FC8-A999-2CBB83B80738}">
      <dgm:prSet phldrT="[Text]" custT="1"/>
      <dgm:spPr/>
      <dgm:t>
        <a:bodyPr/>
        <a:lstStyle/>
        <a:p>
          <a:r>
            <a:rPr lang="es-MX" sz="2000" dirty="0">
              <a:solidFill>
                <a:schemeClr val="tx1">
                  <a:lumMod val="65000"/>
                  <a:lumOff val="35000"/>
                </a:schemeClr>
              </a:solidFill>
              <a:latin typeface="Arial "/>
            </a:rPr>
            <a:t>Portó en menos 2 meses.</a:t>
          </a:r>
          <a:endParaRPr lang="en-US" sz="2000" dirty="0">
            <a:solidFill>
              <a:schemeClr val="tx1">
                <a:lumMod val="65000"/>
                <a:lumOff val="35000"/>
              </a:schemeClr>
            </a:solidFill>
            <a:latin typeface="Arial "/>
          </a:endParaRPr>
        </a:p>
      </dgm:t>
    </dgm:pt>
    <dgm:pt modelId="{5F3626B0-0709-4DE2-8448-3868FDBDF592}" type="parTrans" cxnId="{337EA0C2-DB33-4776-A826-4CAB228D3E3C}">
      <dgm:prSet/>
      <dgm:spPr/>
      <dgm:t>
        <a:bodyPr/>
        <a:lstStyle/>
        <a:p>
          <a:endParaRPr lang="en-US">
            <a:solidFill>
              <a:schemeClr val="tx1">
                <a:lumMod val="65000"/>
                <a:lumOff val="35000"/>
              </a:schemeClr>
            </a:solidFill>
            <a:latin typeface="Arial "/>
          </a:endParaRPr>
        </a:p>
      </dgm:t>
    </dgm:pt>
    <dgm:pt modelId="{B009570F-7B53-48FE-97D1-D459EB2FE380}" type="sibTrans" cxnId="{337EA0C2-DB33-4776-A826-4CAB228D3E3C}">
      <dgm:prSet/>
      <dgm:spPr/>
      <dgm:t>
        <a:bodyPr/>
        <a:lstStyle/>
        <a:p>
          <a:endParaRPr lang="en-US">
            <a:solidFill>
              <a:schemeClr val="tx1">
                <a:lumMod val="65000"/>
                <a:lumOff val="35000"/>
              </a:schemeClr>
            </a:solidFill>
            <a:latin typeface="Arial "/>
          </a:endParaRPr>
        </a:p>
      </dgm:t>
    </dgm:pt>
    <dgm:pt modelId="{B439F481-3A5E-44A0-9439-9B618D83445A}">
      <dgm:prSet phldrT="[Text]" custT="1"/>
      <dgm:spPr/>
      <dgm:t>
        <a:bodyPr/>
        <a:lstStyle/>
        <a:p>
          <a:r>
            <a:rPr lang="es-MX" sz="1600" dirty="0">
              <a:solidFill>
                <a:schemeClr val="tx1">
                  <a:lumMod val="65000"/>
                  <a:lumOff val="35000"/>
                </a:schemeClr>
              </a:solidFill>
              <a:latin typeface="Arial "/>
            </a:rPr>
            <a:t>Modalidad del servicio (Postpago - Prepago).</a:t>
          </a:r>
          <a:endParaRPr lang="en-US" sz="1600" dirty="0">
            <a:solidFill>
              <a:schemeClr val="tx1">
                <a:lumMod val="65000"/>
                <a:lumOff val="35000"/>
              </a:schemeClr>
            </a:solidFill>
            <a:latin typeface="Arial "/>
          </a:endParaRPr>
        </a:p>
      </dgm:t>
    </dgm:pt>
    <dgm:pt modelId="{E761A5A2-1D27-4051-AC47-DB0FD9406045}" type="parTrans" cxnId="{06FC532A-51F5-44BC-83CB-824802B97E16}">
      <dgm:prSet/>
      <dgm:spPr/>
      <dgm:t>
        <a:bodyPr/>
        <a:lstStyle/>
        <a:p>
          <a:endParaRPr lang="en-US">
            <a:solidFill>
              <a:schemeClr val="tx1">
                <a:lumMod val="65000"/>
                <a:lumOff val="35000"/>
              </a:schemeClr>
            </a:solidFill>
            <a:latin typeface="Arial "/>
          </a:endParaRPr>
        </a:p>
      </dgm:t>
    </dgm:pt>
    <dgm:pt modelId="{A4BC4C9C-07FF-46BE-9CD6-CCDC22291C66}" type="sibTrans" cxnId="{06FC532A-51F5-44BC-83CB-824802B97E16}">
      <dgm:prSet/>
      <dgm:spPr/>
      <dgm:t>
        <a:bodyPr/>
        <a:lstStyle/>
        <a:p>
          <a:endParaRPr lang="en-US">
            <a:solidFill>
              <a:schemeClr val="tx1">
                <a:lumMod val="65000"/>
                <a:lumOff val="35000"/>
              </a:schemeClr>
            </a:solidFill>
            <a:latin typeface="Arial "/>
          </a:endParaRPr>
        </a:p>
      </dgm:t>
    </dgm:pt>
    <dgm:pt modelId="{CDCD0977-699F-4C9E-8A7E-A65A163C7E57}">
      <dgm:prSet phldrT="[Text]" custT="1"/>
      <dgm:spPr/>
      <dgm:t>
        <a:bodyPr/>
        <a:lstStyle/>
        <a:p>
          <a:r>
            <a:rPr lang="es-MX" sz="1600" dirty="0">
              <a:solidFill>
                <a:schemeClr val="tx1">
                  <a:lumMod val="65000"/>
                  <a:lumOff val="35000"/>
                </a:schemeClr>
              </a:solidFill>
              <a:latin typeface="Arial "/>
            </a:rPr>
            <a:t>Contrato Desactivado.</a:t>
          </a:r>
          <a:endParaRPr lang="en-US" sz="1600" dirty="0">
            <a:solidFill>
              <a:schemeClr val="tx1">
                <a:lumMod val="65000"/>
                <a:lumOff val="35000"/>
              </a:schemeClr>
            </a:solidFill>
            <a:latin typeface="Arial "/>
          </a:endParaRPr>
        </a:p>
      </dgm:t>
    </dgm:pt>
    <dgm:pt modelId="{E8C74644-CCA2-4E7A-B6E4-40DC34DA7D7D}" type="parTrans" cxnId="{E5FAEB97-9D89-4A27-8BE3-1061A7EDA413}">
      <dgm:prSet/>
      <dgm:spPr/>
      <dgm:t>
        <a:bodyPr/>
        <a:lstStyle/>
        <a:p>
          <a:endParaRPr lang="en-US">
            <a:solidFill>
              <a:schemeClr val="tx1">
                <a:lumMod val="65000"/>
                <a:lumOff val="35000"/>
              </a:schemeClr>
            </a:solidFill>
            <a:latin typeface="Arial "/>
          </a:endParaRPr>
        </a:p>
      </dgm:t>
    </dgm:pt>
    <dgm:pt modelId="{B613EF3E-65B5-4270-9B36-3E7C43DB357A}" type="sibTrans" cxnId="{E5FAEB97-9D89-4A27-8BE3-1061A7EDA413}">
      <dgm:prSet/>
      <dgm:spPr/>
      <dgm:t>
        <a:bodyPr/>
        <a:lstStyle/>
        <a:p>
          <a:endParaRPr lang="en-US">
            <a:solidFill>
              <a:schemeClr val="tx1">
                <a:lumMod val="65000"/>
                <a:lumOff val="35000"/>
              </a:schemeClr>
            </a:solidFill>
            <a:latin typeface="Arial "/>
          </a:endParaRPr>
        </a:p>
      </dgm:t>
    </dgm:pt>
    <dgm:pt modelId="{7C9B6263-4A01-4151-8C4D-62CBBEACB87D}">
      <dgm:prSet phldrT="[Text]" custT="1"/>
      <dgm:spPr/>
      <dgm:t>
        <a:bodyPr/>
        <a:lstStyle/>
        <a:p>
          <a:r>
            <a:rPr lang="es-MX" sz="1600" dirty="0">
              <a:solidFill>
                <a:schemeClr val="tx1">
                  <a:lumMod val="65000"/>
                  <a:lumOff val="35000"/>
                </a:schemeClr>
              </a:solidFill>
              <a:latin typeface="Arial "/>
            </a:rPr>
            <a:t>Suspendido por uso Indebido.</a:t>
          </a:r>
          <a:endParaRPr lang="en-US" sz="1600" dirty="0">
            <a:solidFill>
              <a:schemeClr val="tx1">
                <a:lumMod val="65000"/>
                <a:lumOff val="35000"/>
              </a:schemeClr>
            </a:solidFill>
            <a:latin typeface="Arial "/>
          </a:endParaRPr>
        </a:p>
      </dgm:t>
    </dgm:pt>
    <dgm:pt modelId="{D73ADC82-0935-45DE-AC47-DC919C6A3F80}" type="parTrans" cxnId="{9702F43A-DF08-46D0-9667-D1554346D270}">
      <dgm:prSet/>
      <dgm:spPr/>
      <dgm:t>
        <a:bodyPr/>
        <a:lstStyle/>
        <a:p>
          <a:endParaRPr lang="en-US">
            <a:solidFill>
              <a:schemeClr val="tx1">
                <a:lumMod val="65000"/>
                <a:lumOff val="35000"/>
              </a:schemeClr>
            </a:solidFill>
            <a:latin typeface="Arial "/>
          </a:endParaRPr>
        </a:p>
      </dgm:t>
    </dgm:pt>
    <dgm:pt modelId="{ED58EB12-F0EB-4AA6-B043-B3BD86B5FDE5}" type="sibTrans" cxnId="{9702F43A-DF08-46D0-9667-D1554346D270}">
      <dgm:prSet/>
      <dgm:spPr/>
      <dgm:t>
        <a:bodyPr/>
        <a:lstStyle/>
        <a:p>
          <a:endParaRPr lang="en-US">
            <a:solidFill>
              <a:schemeClr val="tx1">
                <a:lumMod val="65000"/>
                <a:lumOff val="35000"/>
              </a:schemeClr>
            </a:solidFill>
            <a:latin typeface="Arial "/>
          </a:endParaRPr>
        </a:p>
      </dgm:t>
    </dgm:pt>
    <dgm:pt modelId="{8D94E660-02F0-45C8-828A-97705325A81A}" type="pres">
      <dgm:prSet presAssocID="{C68C8907-2ADB-4129-9DDA-5A58E22DC1C5}" presName="diagram" presStyleCnt="0">
        <dgm:presLayoutVars>
          <dgm:dir/>
          <dgm:animLvl val="lvl"/>
          <dgm:resizeHandles val="exact"/>
        </dgm:presLayoutVars>
      </dgm:prSet>
      <dgm:spPr/>
    </dgm:pt>
    <dgm:pt modelId="{865F069B-E0D7-481E-A95A-FD2E61707B1B}" type="pres">
      <dgm:prSet presAssocID="{9B0CB360-9A2A-4968-82E4-19B3D108BE12}" presName="compNode" presStyleCnt="0"/>
      <dgm:spPr/>
    </dgm:pt>
    <dgm:pt modelId="{BAD6043B-F106-4925-A58E-2186F21AA7BB}" type="pres">
      <dgm:prSet presAssocID="{9B0CB360-9A2A-4968-82E4-19B3D108BE12}" presName="childRect" presStyleLbl="bgAcc1" presStyleIdx="0" presStyleCnt="2">
        <dgm:presLayoutVars>
          <dgm:bulletEnabled val="1"/>
        </dgm:presLayoutVars>
      </dgm:prSet>
      <dgm:spPr/>
    </dgm:pt>
    <dgm:pt modelId="{3617C5AE-6E8D-4C2E-84D1-C33C98E4263B}" type="pres">
      <dgm:prSet presAssocID="{9B0CB360-9A2A-4968-82E4-19B3D108BE12}" presName="parentText" presStyleLbl="node1" presStyleIdx="0" presStyleCnt="0">
        <dgm:presLayoutVars>
          <dgm:chMax val="0"/>
          <dgm:bulletEnabled val="1"/>
        </dgm:presLayoutVars>
      </dgm:prSet>
      <dgm:spPr/>
    </dgm:pt>
    <dgm:pt modelId="{466A5B98-FE0F-4158-A77F-8BA0885546BA}" type="pres">
      <dgm:prSet presAssocID="{9B0CB360-9A2A-4968-82E4-19B3D108BE12}" presName="parentRect" presStyleLbl="alignNode1" presStyleIdx="0" presStyleCnt="2"/>
      <dgm:spPr/>
    </dgm:pt>
    <dgm:pt modelId="{289618A1-04C5-49E0-AE77-C39C00199374}" type="pres">
      <dgm:prSet presAssocID="{9B0CB360-9A2A-4968-82E4-19B3D108BE12}" presName="adorn" presStyleLbl="fgAccFollow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9B3F625C-8904-4E2D-A3BC-D0F327BA89A0}" type="pres">
      <dgm:prSet presAssocID="{82146DB5-BF99-4292-8C56-24680DDF1D73}" presName="sibTrans" presStyleLbl="sibTrans2D1" presStyleIdx="0" presStyleCnt="0"/>
      <dgm:spPr/>
    </dgm:pt>
    <dgm:pt modelId="{860FCDF4-7B1B-4521-B9D2-8C15CE88DF48}" type="pres">
      <dgm:prSet presAssocID="{E1B878EF-D127-4802-8D91-188A253AEEDE}" presName="compNode" presStyleCnt="0"/>
      <dgm:spPr/>
    </dgm:pt>
    <dgm:pt modelId="{BEA4561C-4B74-42A6-8196-9B094DAC2C9B}" type="pres">
      <dgm:prSet presAssocID="{E1B878EF-D127-4802-8D91-188A253AEEDE}" presName="childRect" presStyleLbl="bgAcc1" presStyleIdx="1" presStyleCnt="2">
        <dgm:presLayoutVars>
          <dgm:bulletEnabled val="1"/>
        </dgm:presLayoutVars>
      </dgm:prSet>
      <dgm:spPr/>
    </dgm:pt>
    <dgm:pt modelId="{276E08E7-44AB-477F-80A0-78810774C503}" type="pres">
      <dgm:prSet presAssocID="{E1B878EF-D127-4802-8D91-188A253AEEDE}" presName="parentText" presStyleLbl="node1" presStyleIdx="0" presStyleCnt="0">
        <dgm:presLayoutVars>
          <dgm:chMax val="0"/>
          <dgm:bulletEnabled val="1"/>
        </dgm:presLayoutVars>
      </dgm:prSet>
      <dgm:spPr/>
    </dgm:pt>
    <dgm:pt modelId="{84C5F523-02C2-49FC-A3F4-8577C71D4501}" type="pres">
      <dgm:prSet presAssocID="{E1B878EF-D127-4802-8D91-188A253AEEDE}" presName="parentRect" presStyleLbl="alignNode1" presStyleIdx="1" presStyleCnt="2"/>
      <dgm:spPr/>
    </dgm:pt>
    <dgm:pt modelId="{7BDE83A9-EBEC-4FC3-8BA7-9891CD29DC91}" type="pres">
      <dgm:prSet presAssocID="{E1B878EF-D127-4802-8D91-188A253AEEDE}" presName="adorn" presStyleLbl="fgAccFollowNode1" presStyleIdx="1"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Lst>
  <dgm:cxnLst>
    <dgm:cxn modelId="{E0C21803-0782-4CB5-A4C3-66500D8AF84F}" type="presOf" srcId="{637D42EB-5E1B-415B-AA21-CD84A446DBE3}" destId="{BAD6043B-F106-4925-A58E-2186F21AA7BB}" srcOrd="0" destOrd="0" presId="urn:microsoft.com/office/officeart/2005/8/layout/bList2"/>
    <dgm:cxn modelId="{4E5C9507-1BA4-4C9F-ADD5-AACF906BFEF2}" type="presOf" srcId="{E1B878EF-D127-4802-8D91-188A253AEEDE}" destId="{84C5F523-02C2-49FC-A3F4-8577C71D4501}" srcOrd="1" destOrd="0" presId="urn:microsoft.com/office/officeart/2005/8/layout/bList2"/>
    <dgm:cxn modelId="{A7029F0B-EA99-4DF6-B97B-FBB0762A1DDA}" srcId="{C68C8907-2ADB-4129-9DDA-5A58E22DC1C5}" destId="{E1B878EF-D127-4802-8D91-188A253AEEDE}" srcOrd="1" destOrd="0" parTransId="{CF729D5B-A489-4A6F-BC08-653E6E46745E}" sibTransId="{8F6D6FC4-A7CB-46D1-9D04-FA683036971D}"/>
    <dgm:cxn modelId="{2E92FD0C-68DD-4EA0-A53E-E5F3E0777274}" type="presOf" srcId="{7C9B6263-4A01-4151-8C4D-62CBBEACB87D}" destId="{BAD6043B-F106-4925-A58E-2186F21AA7BB}" srcOrd="0" destOrd="4" presId="urn:microsoft.com/office/officeart/2005/8/layout/bList2"/>
    <dgm:cxn modelId="{0B725613-3E49-483A-99AB-5BC7D1386661}" type="presOf" srcId="{E1B878EF-D127-4802-8D91-188A253AEEDE}" destId="{276E08E7-44AB-477F-80A0-78810774C503}" srcOrd="0" destOrd="0" presId="urn:microsoft.com/office/officeart/2005/8/layout/bList2"/>
    <dgm:cxn modelId="{B7F72114-73D8-4602-9856-50ED2DF4081F}" type="presOf" srcId="{82146DB5-BF99-4292-8C56-24680DDF1D73}" destId="{9B3F625C-8904-4E2D-A3BC-D0F327BA89A0}" srcOrd="0" destOrd="0" presId="urn:microsoft.com/office/officeart/2005/8/layout/bList2"/>
    <dgm:cxn modelId="{06FC532A-51F5-44BC-83CB-824802B97E16}" srcId="{9B0CB360-9A2A-4968-82E4-19B3D108BE12}" destId="{B439F481-3A5E-44A0-9439-9B618D83445A}" srcOrd="2" destOrd="0" parTransId="{E761A5A2-1D27-4051-AC47-DB0FD9406045}" sibTransId="{A4BC4C9C-07FF-46BE-9CD6-CCDC22291C66}"/>
    <dgm:cxn modelId="{76EDA52B-4BD3-42DF-9FD3-4E2475626192}" srcId="{9B0CB360-9A2A-4968-82E4-19B3D108BE12}" destId="{C9C2CB63-B2E0-4D1A-8466-1CA598CB9376}" srcOrd="1" destOrd="0" parTransId="{302F565F-5299-420B-93EB-F5ECA95502D1}" sibTransId="{3817FA30-3A22-4AA5-B919-9D15EA06668D}"/>
    <dgm:cxn modelId="{9702F43A-DF08-46D0-9667-D1554346D270}" srcId="{9B0CB360-9A2A-4968-82E4-19B3D108BE12}" destId="{7C9B6263-4A01-4151-8C4D-62CBBEACB87D}" srcOrd="4" destOrd="0" parTransId="{D73ADC82-0935-45DE-AC47-DC919C6A3F80}" sibTransId="{ED58EB12-F0EB-4AA6-B043-B3BD86B5FDE5}"/>
    <dgm:cxn modelId="{E8DF2C5F-3D28-486D-B764-237C9514E71F}" srcId="{C68C8907-2ADB-4129-9DDA-5A58E22DC1C5}" destId="{9B0CB360-9A2A-4968-82E4-19B3D108BE12}" srcOrd="0" destOrd="0" parTransId="{A32CE675-277F-48ED-90A6-3D47D318F4F5}" sibTransId="{82146DB5-BF99-4292-8C56-24680DDF1D73}"/>
    <dgm:cxn modelId="{128F1042-C888-4E96-99FA-F9FD341EA6A6}" type="presOf" srcId="{C68C8907-2ADB-4129-9DDA-5A58E22DC1C5}" destId="{8D94E660-02F0-45C8-828A-97705325A81A}" srcOrd="0" destOrd="0" presId="urn:microsoft.com/office/officeart/2005/8/layout/bList2"/>
    <dgm:cxn modelId="{4A469F42-15FF-4238-BAC5-6483BDB05F1C}" type="presOf" srcId="{B439F481-3A5E-44A0-9439-9B618D83445A}" destId="{BAD6043B-F106-4925-A58E-2186F21AA7BB}" srcOrd="0" destOrd="2" presId="urn:microsoft.com/office/officeart/2005/8/layout/bList2"/>
    <dgm:cxn modelId="{C24A6B45-28FC-4EC4-81F7-2B2A40D4D3DE}" type="presOf" srcId="{9B0CB360-9A2A-4968-82E4-19B3D108BE12}" destId="{466A5B98-FE0F-4158-A77F-8BA0885546BA}" srcOrd="1" destOrd="0" presId="urn:microsoft.com/office/officeart/2005/8/layout/bList2"/>
    <dgm:cxn modelId="{1FCCFF53-A10F-4625-9677-070F62BD8A22}" type="presOf" srcId="{72C4053E-F79A-4AFD-95BF-F537722CCC82}" destId="{BEA4561C-4B74-42A6-8196-9B094DAC2C9B}" srcOrd="0" destOrd="0" presId="urn:microsoft.com/office/officeart/2005/8/layout/bList2"/>
    <dgm:cxn modelId="{776C2B83-B622-4A90-8DE8-8D267DCA6175}" srcId="{9B0CB360-9A2A-4968-82E4-19B3D108BE12}" destId="{637D42EB-5E1B-415B-AA21-CD84A446DBE3}" srcOrd="0" destOrd="0" parTransId="{009B17DD-34E4-4314-86E6-FB2656A662E4}" sibTransId="{03C3C817-8D68-4EE4-BBA7-A601820C29E9}"/>
    <dgm:cxn modelId="{E5FAEB97-9D89-4A27-8BE3-1061A7EDA413}" srcId="{9B0CB360-9A2A-4968-82E4-19B3D108BE12}" destId="{CDCD0977-699F-4C9E-8A7E-A65A163C7E57}" srcOrd="3" destOrd="0" parTransId="{E8C74644-CCA2-4E7A-B6E4-40DC34DA7D7D}" sibTransId="{B613EF3E-65B5-4270-9B36-3E7C43DB357A}"/>
    <dgm:cxn modelId="{F3CAA3AE-173B-45CB-9A01-5F1382DC2411}" type="presOf" srcId="{0E846A3D-2935-4FC8-A999-2CBB83B80738}" destId="{BEA4561C-4B74-42A6-8196-9B094DAC2C9B}" srcOrd="0" destOrd="1" presId="urn:microsoft.com/office/officeart/2005/8/layout/bList2"/>
    <dgm:cxn modelId="{279D9EAF-E246-47F2-B056-D0C618A9344C}" type="presOf" srcId="{CDCD0977-699F-4C9E-8A7E-A65A163C7E57}" destId="{BAD6043B-F106-4925-A58E-2186F21AA7BB}" srcOrd="0" destOrd="3" presId="urn:microsoft.com/office/officeart/2005/8/layout/bList2"/>
    <dgm:cxn modelId="{09AB46B7-842C-4373-B5C9-D70B16697212}" srcId="{E1B878EF-D127-4802-8D91-188A253AEEDE}" destId="{72C4053E-F79A-4AFD-95BF-F537722CCC82}" srcOrd="0" destOrd="0" parTransId="{7197429F-A1B2-4A6D-86EB-2C083FE60802}" sibTransId="{1C4BB2F8-8FB4-4DE7-A86D-20E08C03D69F}"/>
    <dgm:cxn modelId="{EF58DBC1-0910-4A17-B708-50F6B9316E92}" type="presOf" srcId="{9B0CB360-9A2A-4968-82E4-19B3D108BE12}" destId="{3617C5AE-6E8D-4C2E-84D1-C33C98E4263B}" srcOrd="0" destOrd="0" presId="urn:microsoft.com/office/officeart/2005/8/layout/bList2"/>
    <dgm:cxn modelId="{337EA0C2-DB33-4776-A826-4CAB228D3E3C}" srcId="{E1B878EF-D127-4802-8D91-188A253AEEDE}" destId="{0E846A3D-2935-4FC8-A999-2CBB83B80738}" srcOrd="1" destOrd="0" parTransId="{5F3626B0-0709-4DE2-8448-3868FDBDF592}" sibTransId="{B009570F-7B53-48FE-97D1-D459EB2FE380}"/>
    <dgm:cxn modelId="{EE8890DE-F7DB-4184-9127-F638507B81AE}" type="presOf" srcId="{C9C2CB63-B2E0-4D1A-8466-1CA598CB9376}" destId="{BAD6043B-F106-4925-A58E-2186F21AA7BB}" srcOrd="0" destOrd="1" presId="urn:microsoft.com/office/officeart/2005/8/layout/bList2"/>
    <dgm:cxn modelId="{E388F9F7-C5C1-4BB7-84FE-064D097278C6}" type="presParOf" srcId="{8D94E660-02F0-45C8-828A-97705325A81A}" destId="{865F069B-E0D7-481E-A95A-FD2E61707B1B}" srcOrd="0" destOrd="0" presId="urn:microsoft.com/office/officeart/2005/8/layout/bList2"/>
    <dgm:cxn modelId="{044FED10-BED8-410E-BAF9-CC1D77E1F94A}" type="presParOf" srcId="{865F069B-E0D7-481E-A95A-FD2E61707B1B}" destId="{BAD6043B-F106-4925-A58E-2186F21AA7BB}" srcOrd="0" destOrd="0" presId="urn:microsoft.com/office/officeart/2005/8/layout/bList2"/>
    <dgm:cxn modelId="{7A4B00A3-06CC-4E7D-8A8B-94D4A99A22E9}" type="presParOf" srcId="{865F069B-E0D7-481E-A95A-FD2E61707B1B}" destId="{3617C5AE-6E8D-4C2E-84D1-C33C98E4263B}" srcOrd="1" destOrd="0" presId="urn:microsoft.com/office/officeart/2005/8/layout/bList2"/>
    <dgm:cxn modelId="{9C7C3037-C2F0-4BEA-B29A-B851C2F355A3}" type="presParOf" srcId="{865F069B-E0D7-481E-A95A-FD2E61707B1B}" destId="{466A5B98-FE0F-4158-A77F-8BA0885546BA}" srcOrd="2" destOrd="0" presId="urn:microsoft.com/office/officeart/2005/8/layout/bList2"/>
    <dgm:cxn modelId="{355E836F-F612-4D7A-956D-F0EA37CA4F64}" type="presParOf" srcId="{865F069B-E0D7-481E-A95A-FD2E61707B1B}" destId="{289618A1-04C5-49E0-AE77-C39C00199374}" srcOrd="3" destOrd="0" presId="urn:microsoft.com/office/officeart/2005/8/layout/bList2"/>
    <dgm:cxn modelId="{68771907-04A0-49E0-BA6F-F07175F98FDA}" type="presParOf" srcId="{8D94E660-02F0-45C8-828A-97705325A81A}" destId="{9B3F625C-8904-4E2D-A3BC-D0F327BA89A0}" srcOrd="1" destOrd="0" presId="urn:microsoft.com/office/officeart/2005/8/layout/bList2"/>
    <dgm:cxn modelId="{18EEE551-A02E-4138-B49B-70DE01BBA78B}" type="presParOf" srcId="{8D94E660-02F0-45C8-828A-97705325A81A}" destId="{860FCDF4-7B1B-4521-B9D2-8C15CE88DF48}" srcOrd="2" destOrd="0" presId="urn:microsoft.com/office/officeart/2005/8/layout/bList2"/>
    <dgm:cxn modelId="{DFD11659-0719-4789-A46D-820B849518F5}" type="presParOf" srcId="{860FCDF4-7B1B-4521-B9D2-8C15CE88DF48}" destId="{BEA4561C-4B74-42A6-8196-9B094DAC2C9B}" srcOrd="0" destOrd="0" presId="urn:microsoft.com/office/officeart/2005/8/layout/bList2"/>
    <dgm:cxn modelId="{60719B1D-A9F9-489C-AF4C-F142E03202A5}" type="presParOf" srcId="{860FCDF4-7B1B-4521-B9D2-8C15CE88DF48}" destId="{276E08E7-44AB-477F-80A0-78810774C503}" srcOrd="1" destOrd="0" presId="urn:microsoft.com/office/officeart/2005/8/layout/bList2"/>
    <dgm:cxn modelId="{95D9FE43-3D43-45E0-88F4-950E477CBC8A}" type="presParOf" srcId="{860FCDF4-7B1B-4521-B9D2-8C15CE88DF48}" destId="{84C5F523-02C2-49FC-A3F4-8577C71D4501}" srcOrd="2" destOrd="0" presId="urn:microsoft.com/office/officeart/2005/8/layout/bList2"/>
    <dgm:cxn modelId="{522A67E6-20FB-4A20-B782-B7325623C3A5}" type="presParOf" srcId="{860FCDF4-7B1B-4521-B9D2-8C15CE88DF48}" destId="{7BDE83A9-EBEC-4FC3-8BA7-9891CD29DC91}"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000FDA-E1B4-409A-8EA4-1C7D12BE98BB}"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61EEB562-6A2E-4A19-9C2F-8760891397B5}">
      <dgm:prSet phldrT="[Text]"/>
      <dgm:spPr/>
      <dgm:t>
        <a:bodyPr/>
        <a:lstStyle/>
        <a:p>
          <a:r>
            <a:rPr lang="es-MX">
              <a:latin typeface="Arial" panose="020B0604020202020204" pitchFamily="34" charset="0"/>
              <a:cs typeface="Arial" panose="020B0604020202020204" pitchFamily="34" charset="0"/>
            </a:rPr>
            <a:t>Consulta de Aprobación</a:t>
          </a:r>
          <a:endParaRPr lang="en-US" dirty="0">
            <a:latin typeface="Arial" panose="020B0604020202020204" pitchFamily="34" charset="0"/>
            <a:cs typeface="Arial" panose="020B0604020202020204" pitchFamily="34" charset="0"/>
          </a:endParaRPr>
        </a:p>
      </dgm:t>
    </dgm:pt>
    <dgm:pt modelId="{9F30F2C7-BEFD-4ADB-9CBB-8695F7EB3D96}" type="parTrans" cxnId="{99F5DA1F-9F44-4D7C-A509-C7544118C6F5}">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DD655CD0-BFCA-47CA-889D-620ACB3CAC55}" type="sibTrans" cxnId="{99F5DA1F-9F44-4D7C-A509-C7544118C6F5}">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D0E82C80-FE65-44FD-87FD-E31EDA97FE8A}">
      <dgm:prSet phldrT="[Text]"/>
      <dgm:spPr/>
      <dgm:t>
        <a:bodyPr/>
        <a:lstStyle/>
        <a:p>
          <a:r>
            <a:rPr lang="es-MX">
              <a:latin typeface="Arial" panose="020B0604020202020204" pitchFamily="34" charset="0"/>
              <a:cs typeface="Arial" panose="020B0604020202020204" pitchFamily="34" charset="0"/>
            </a:rPr>
            <a:t>Registrar consulta en CRM Portal</a:t>
          </a:r>
          <a:endParaRPr lang="en-US" dirty="0">
            <a:latin typeface="Arial" panose="020B0604020202020204" pitchFamily="34" charset="0"/>
            <a:cs typeface="Arial" panose="020B0604020202020204" pitchFamily="34" charset="0"/>
          </a:endParaRPr>
        </a:p>
      </dgm:t>
    </dgm:pt>
    <dgm:pt modelId="{8ED0512B-7455-4BFF-BDBF-7CAD6EBBFD91}" type="parTrans" cxnId="{0D4B7E64-0F03-48FA-96D3-B6247BA9A45E}">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650BD78F-8A0B-4F10-85FB-0C9ED981757C}" type="sibTrans" cxnId="{0D4B7E64-0F03-48FA-96D3-B6247BA9A45E}">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D6001D0A-7FBD-4B66-8E88-13E6876F9FE0}">
      <dgm:prSet phldrT="[Text]"/>
      <dgm:spPr/>
      <dgm:t>
        <a:bodyPr/>
        <a:lstStyle/>
        <a:p>
          <a:r>
            <a:rPr lang="es-MX">
              <a:latin typeface="Arial" panose="020B0604020202020204" pitchFamily="34" charset="0"/>
              <a:cs typeface="Arial" panose="020B0604020202020204" pitchFamily="34" charset="0"/>
            </a:rPr>
            <a:t>ABDCP evalua</a:t>
          </a:r>
          <a:endParaRPr lang="en-US" dirty="0">
            <a:latin typeface="Arial" panose="020B0604020202020204" pitchFamily="34" charset="0"/>
            <a:cs typeface="Arial" panose="020B0604020202020204" pitchFamily="34" charset="0"/>
          </a:endParaRPr>
        </a:p>
      </dgm:t>
    </dgm:pt>
    <dgm:pt modelId="{269893CA-0A71-44AE-8677-B23F88007735}" type="parTrans" cxnId="{A9C8A7B5-04F2-4E15-9EC3-7EC3C46D45CC}">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868A0460-4888-42C5-89DB-86B9D985A417}" type="sibTrans" cxnId="{A9C8A7B5-04F2-4E15-9EC3-7EC3C46D45CC}">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BFE7D0C9-F81F-4DF2-A9EE-EC5AC77A963E}">
      <dgm:prSet phldrT="[Text]"/>
      <dgm:spPr/>
      <dgm:t>
        <a:bodyPr/>
        <a:lstStyle/>
        <a:p>
          <a:r>
            <a:rPr lang="es-MX">
              <a:latin typeface="Arial" panose="020B0604020202020204" pitchFamily="34" charset="0"/>
              <a:cs typeface="Arial" panose="020B0604020202020204" pitchFamily="34" charset="0"/>
            </a:rPr>
            <a:t>Se informa al cliente y se trata de cerrar la portabilidad.</a:t>
          </a:r>
          <a:endParaRPr lang="en-US" dirty="0">
            <a:latin typeface="Arial" panose="020B0604020202020204" pitchFamily="34" charset="0"/>
            <a:cs typeface="Arial" panose="020B0604020202020204" pitchFamily="34" charset="0"/>
          </a:endParaRPr>
        </a:p>
      </dgm:t>
    </dgm:pt>
    <dgm:pt modelId="{8BC3F45E-9099-4B4C-A410-609C32D24DE6}" type="parTrans" cxnId="{4CB7CFBE-3AB2-4D7C-B283-A1B5B112208A}">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2B1181BB-03DE-4A64-813E-B927242ECA22}" type="sibTrans" cxnId="{4CB7CFBE-3AB2-4D7C-B283-A1B5B112208A}">
      <dgm:prSet/>
      <dgm:spPr/>
      <dgm:t>
        <a:bodyPr/>
        <a:lstStyle/>
        <a:p>
          <a:endParaRPr lang="en-US">
            <a:solidFill>
              <a:schemeClr val="tx1">
                <a:lumMod val="65000"/>
                <a:lumOff val="35000"/>
              </a:schemeClr>
            </a:solidFill>
            <a:latin typeface="Arial" panose="020B0604020202020204" pitchFamily="34" charset="0"/>
            <a:cs typeface="Arial" panose="020B0604020202020204" pitchFamily="34" charset="0"/>
          </a:endParaRPr>
        </a:p>
      </dgm:t>
    </dgm:pt>
    <dgm:pt modelId="{84CFDBD0-920E-4535-A055-575C4AEC7CF1}" type="pres">
      <dgm:prSet presAssocID="{FF000FDA-E1B4-409A-8EA4-1C7D12BE98BB}" presName="Name0" presStyleCnt="0">
        <dgm:presLayoutVars>
          <dgm:dir/>
          <dgm:resizeHandles val="exact"/>
        </dgm:presLayoutVars>
      </dgm:prSet>
      <dgm:spPr/>
    </dgm:pt>
    <dgm:pt modelId="{05D14A9C-3AA7-4751-86DD-8A51B4E2E49E}" type="pres">
      <dgm:prSet presAssocID="{61EEB562-6A2E-4A19-9C2F-8760891397B5}" presName="node" presStyleLbl="node1" presStyleIdx="0" presStyleCnt="4">
        <dgm:presLayoutVars>
          <dgm:bulletEnabled val="1"/>
        </dgm:presLayoutVars>
      </dgm:prSet>
      <dgm:spPr/>
    </dgm:pt>
    <dgm:pt modelId="{4F6A37DC-7C20-4277-B7B6-082616080329}" type="pres">
      <dgm:prSet presAssocID="{DD655CD0-BFCA-47CA-889D-620ACB3CAC55}" presName="sibTrans" presStyleLbl="sibTrans2D1" presStyleIdx="0" presStyleCnt="3"/>
      <dgm:spPr/>
    </dgm:pt>
    <dgm:pt modelId="{2713169D-AC2D-4FC0-9483-1342A4B3F08C}" type="pres">
      <dgm:prSet presAssocID="{DD655CD0-BFCA-47CA-889D-620ACB3CAC55}" presName="connectorText" presStyleLbl="sibTrans2D1" presStyleIdx="0" presStyleCnt="3"/>
      <dgm:spPr/>
    </dgm:pt>
    <dgm:pt modelId="{B2AC3853-D814-41C3-9D2C-EF2109DCC8AE}" type="pres">
      <dgm:prSet presAssocID="{D0E82C80-FE65-44FD-87FD-E31EDA97FE8A}" presName="node" presStyleLbl="node1" presStyleIdx="1" presStyleCnt="4">
        <dgm:presLayoutVars>
          <dgm:bulletEnabled val="1"/>
        </dgm:presLayoutVars>
      </dgm:prSet>
      <dgm:spPr/>
    </dgm:pt>
    <dgm:pt modelId="{D29B54AC-5485-48B1-90FC-DDAFCBD9DB27}" type="pres">
      <dgm:prSet presAssocID="{650BD78F-8A0B-4F10-85FB-0C9ED981757C}" presName="sibTrans" presStyleLbl="sibTrans2D1" presStyleIdx="1" presStyleCnt="3"/>
      <dgm:spPr/>
    </dgm:pt>
    <dgm:pt modelId="{A1711BB4-F833-41A5-A28E-59860432A9D7}" type="pres">
      <dgm:prSet presAssocID="{650BD78F-8A0B-4F10-85FB-0C9ED981757C}" presName="connectorText" presStyleLbl="sibTrans2D1" presStyleIdx="1" presStyleCnt="3"/>
      <dgm:spPr/>
    </dgm:pt>
    <dgm:pt modelId="{9210CFB4-B43B-48B3-A347-16B93E1C2D19}" type="pres">
      <dgm:prSet presAssocID="{D6001D0A-7FBD-4B66-8E88-13E6876F9FE0}" presName="node" presStyleLbl="node1" presStyleIdx="2" presStyleCnt="4">
        <dgm:presLayoutVars>
          <dgm:bulletEnabled val="1"/>
        </dgm:presLayoutVars>
      </dgm:prSet>
      <dgm:spPr/>
    </dgm:pt>
    <dgm:pt modelId="{3A1CCED0-776D-4BB6-91CC-393B0B9C8F0C}" type="pres">
      <dgm:prSet presAssocID="{868A0460-4888-42C5-89DB-86B9D985A417}" presName="sibTrans" presStyleLbl="sibTrans2D1" presStyleIdx="2" presStyleCnt="3"/>
      <dgm:spPr/>
    </dgm:pt>
    <dgm:pt modelId="{CD8992C9-DD6A-4F04-917E-9721C9816384}" type="pres">
      <dgm:prSet presAssocID="{868A0460-4888-42C5-89DB-86B9D985A417}" presName="connectorText" presStyleLbl="sibTrans2D1" presStyleIdx="2" presStyleCnt="3"/>
      <dgm:spPr/>
    </dgm:pt>
    <dgm:pt modelId="{48F820AF-8964-4762-848A-C79AF97F4FF5}" type="pres">
      <dgm:prSet presAssocID="{BFE7D0C9-F81F-4DF2-A9EE-EC5AC77A963E}" presName="node" presStyleLbl="node1" presStyleIdx="3" presStyleCnt="4">
        <dgm:presLayoutVars>
          <dgm:bulletEnabled val="1"/>
        </dgm:presLayoutVars>
      </dgm:prSet>
      <dgm:spPr/>
    </dgm:pt>
  </dgm:ptLst>
  <dgm:cxnLst>
    <dgm:cxn modelId="{372B570C-8902-4BCD-8AE5-6B808AE75CF0}" type="presOf" srcId="{DD655CD0-BFCA-47CA-889D-620ACB3CAC55}" destId="{4F6A37DC-7C20-4277-B7B6-082616080329}" srcOrd="0" destOrd="0" presId="urn:microsoft.com/office/officeart/2005/8/layout/process1"/>
    <dgm:cxn modelId="{99F5DA1F-9F44-4D7C-A509-C7544118C6F5}" srcId="{FF000FDA-E1B4-409A-8EA4-1C7D12BE98BB}" destId="{61EEB562-6A2E-4A19-9C2F-8760891397B5}" srcOrd="0" destOrd="0" parTransId="{9F30F2C7-BEFD-4ADB-9CBB-8695F7EB3D96}" sibTransId="{DD655CD0-BFCA-47CA-889D-620ACB3CAC55}"/>
    <dgm:cxn modelId="{4E6C903A-7B07-47B1-ABE0-8E53F8FA17B6}" type="presOf" srcId="{650BD78F-8A0B-4F10-85FB-0C9ED981757C}" destId="{D29B54AC-5485-48B1-90FC-DDAFCBD9DB27}" srcOrd="0" destOrd="0" presId="urn:microsoft.com/office/officeart/2005/8/layout/process1"/>
    <dgm:cxn modelId="{363B015E-3B0D-4AFB-94F9-99EE8FADC145}" type="presOf" srcId="{BFE7D0C9-F81F-4DF2-A9EE-EC5AC77A963E}" destId="{48F820AF-8964-4762-848A-C79AF97F4FF5}" srcOrd="0" destOrd="0" presId="urn:microsoft.com/office/officeart/2005/8/layout/process1"/>
    <dgm:cxn modelId="{0D4B7E64-0F03-48FA-96D3-B6247BA9A45E}" srcId="{FF000FDA-E1B4-409A-8EA4-1C7D12BE98BB}" destId="{D0E82C80-FE65-44FD-87FD-E31EDA97FE8A}" srcOrd="1" destOrd="0" parTransId="{8ED0512B-7455-4BFF-BDBF-7CAD6EBBFD91}" sibTransId="{650BD78F-8A0B-4F10-85FB-0C9ED981757C}"/>
    <dgm:cxn modelId="{86407E4A-EECB-43AD-9EE7-7424B339A681}" type="presOf" srcId="{868A0460-4888-42C5-89DB-86B9D985A417}" destId="{3A1CCED0-776D-4BB6-91CC-393B0B9C8F0C}" srcOrd="0" destOrd="0" presId="urn:microsoft.com/office/officeart/2005/8/layout/process1"/>
    <dgm:cxn modelId="{925C5878-C7ED-409C-BFE9-5F6C6DBE7CEE}" type="presOf" srcId="{D0E82C80-FE65-44FD-87FD-E31EDA97FE8A}" destId="{B2AC3853-D814-41C3-9D2C-EF2109DCC8AE}" srcOrd="0" destOrd="0" presId="urn:microsoft.com/office/officeart/2005/8/layout/process1"/>
    <dgm:cxn modelId="{CD5F8C85-7B74-4EF9-BD66-5926FB11B7BF}" type="presOf" srcId="{868A0460-4888-42C5-89DB-86B9D985A417}" destId="{CD8992C9-DD6A-4F04-917E-9721C9816384}" srcOrd="1" destOrd="0" presId="urn:microsoft.com/office/officeart/2005/8/layout/process1"/>
    <dgm:cxn modelId="{77A0A1B4-3464-4783-B15A-10254D5C83DD}" type="presOf" srcId="{D6001D0A-7FBD-4B66-8E88-13E6876F9FE0}" destId="{9210CFB4-B43B-48B3-A347-16B93E1C2D19}" srcOrd="0" destOrd="0" presId="urn:microsoft.com/office/officeart/2005/8/layout/process1"/>
    <dgm:cxn modelId="{A9C8A7B5-04F2-4E15-9EC3-7EC3C46D45CC}" srcId="{FF000FDA-E1B4-409A-8EA4-1C7D12BE98BB}" destId="{D6001D0A-7FBD-4B66-8E88-13E6876F9FE0}" srcOrd="2" destOrd="0" parTransId="{269893CA-0A71-44AE-8677-B23F88007735}" sibTransId="{868A0460-4888-42C5-89DB-86B9D985A417}"/>
    <dgm:cxn modelId="{222E7BBA-EC5D-4191-BBBD-C72A0885BDA7}" type="presOf" srcId="{FF000FDA-E1B4-409A-8EA4-1C7D12BE98BB}" destId="{84CFDBD0-920E-4535-A055-575C4AEC7CF1}" srcOrd="0" destOrd="0" presId="urn:microsoft.com/office/officeart/2005/8/layout/process1"/>
    <dgm:cxn modelId="{20BAA2BB-6CCC-464D-9456-FA31CF478E4B}" type="presOf" srcId="{61EEB562-6A2E-4A19-9C2F-8760891397B5}" destId="{05D14A9C-3AA7-4751-86DD-8A51B4E2E49E}" srcOrd="0" destOrd="0" presId="urn:microsoft.com/office/officeart/2005/8/layout/process1"/>
    <dgm:cxn modelId="{4CB7CFBE-3AB2-4D7C-B283-A1B5B112208A}" srcId="{FF000FDA-E1B4-409A-8EA4-1C7D12BE98BB}" destId="{BFE7D0C9-F81F-4DF2-A9EE-EC5AC77A963E}" srcOrd="3" destOrd="0" parTransId="{8BC3F45E-9099-4B4C-A410-609C32D24DE6}" sibTransId="{2B1181BB-03DE-4A64-813E-B927242ECA22}"/>
    <dgm:cxn modelId="{CA8E40C9-23EE-4F92-B2BC-9436443EB3A6}" type="presOf" srcId="{650BD78F-8A0B-4F10-85FB-0C9ED981757C}" destId="{A1711BB4-F833-41A5-A28E-59860432A9D7}" srcOrd="1" destOrd="0" presId="urn:microsoft.com/office/officeart/2005/8/layout/process1"/>
    <dgm:cxn modelId="{978681E4-370B-419B-9BF3-0905C30751C1}" type="presOf" srcId="{DD655CD0-BFCA-47CA-889D-620ACB3CAC55}" destId="{2713169D-AC2D-4FC0-9483-1342A4B3F08C}" srcOrd="1" destOrd="0" presId="urn:microsoft.com/office/officeart/2005/8/layout/process1"/>
    <dgm:cxn modelId="{B6E5C66F-5C89-4653-9297-0E16DCDE3F7C}" type="presParOf" srcId="{84CFDBD0-920E-4535-A055-575C4AEC7CF1}" destId="{05D14A9C-3AA7-4751-86DD-8A51B4E2E49E}" srcOrd="0" destOrd="0" presId="urn:microsoft.com/office/officeart/2005/8/layout/process1"/>
    <dgm:cxn modelId="{A1037B7A-4A22-4C69-B730-62BAC2E12878}" type="presParOf" srcId="{84CFDBD0-920E-4535-A055-575C4AEC7CF1}" destId="{4F6A37DC-7C20-4277-B7B6-082616080329}" srcOrd="1" destOrd="0" presId="urn:microsoft.com/office/officeart/2005/8/layout/process1"/>
    <dgm:cxn modelId="{F2218D2A-0809-4880-BB62-81B5DCCFAFC3}" type="presParOf" srcId="{4F6A37DC-7C20-4277-B7B6-082616080329}" destId="{2713169D-AC2D-4FC0-9483-1342A4B3F08C}" srcOrd="0" destOrd="0" presId="urn:microsoft.com/office/officeart/2005/8/layout/process1"/>
    <dgm:cxn modelId="{1365482D-EF70-401B-B5D1-595BD12A2554}" type="presParOf" srcId="{84CFDBD0-920E-4535-A055-575C4AEC7CF1}" destId="{B2AC3853-D814-41C3-9D2C-EF2109DCC8AE}" srcOrd="2" destOrd="0" presId="urn:microsoft.com/office/officeart/2005/8/layout/process1"/>
    <dgm:cxn modelId="{383A493D-F217-48DE-924D-C65390A11C86}" type="presParOf" srcId="{84CFDBD0-920E-4535-A055-575C4AEC7CF1}" destId="{D29B54AC-5485-48B1-90FC-DDAFCBD9DB27}" srcOrd="3" destOrd="0" presId="urn:microsoft.com/office/officeart/2005/8/layout/process1"/>
    <dgm:cxn modelId="{09B228B3-1EAB-4457-BC9F-65A1A14DDC13}" type="presParOf" srcId="{D29B54AC-5485-48B1-90FC-DDAFCBD9DB27}" destId="{A1711BB4-F833-41A5-A28E-59860432A9D7}" srcOrd="0" destOrd="0" presId="urn:microsoft.com/office/officeart/2005/8/layout/process1"/>
    <dgm:cxn modelId="{F8C19B24-A8A3-4479-935B-62ED3FE9F118}" type="presParOf" srcId="{84CFDBD0-920E-4535-A055-575C4AEC7CF1}" destId="{9210CFB4-B43B-48B3-A347-16B93E1C2D19}" srcOrd="4" destOrd="0" presId="urn:microsoft.com/office/officeart/2005/8/layout/process1"/>
    <dgm:cxn modelId="{CEA83DC8-AA73-4878-BB54-BD131326D31E}" type="presParOf" srcId="{84CFDBD0-920E-4535-A055-575C4AEC7CF1}" destId="{3A1CCED0-776D-4BB6-91CC-393B0B9C8F0C}" srcOrd="5" destOrd="0" presId="urn:microsoft.com/office/officeart/2005/8/layout/process1"/>
    <dgm:cxn modelId="{7B4BA861-F57E-4DAE-90F4-2A1D6C7CD56E}" type="presParOf" srcId="{3A1CCED0-776D-4BB6-91CC-393B0B9C8F0C}" destId="{CD8992C9-DD6A-4F04-917E-9721C9816384}" srcOrd="0" destOrd="0" presId="urn:microsoft.com/office/officeart/2005/8/layout/process1"/>
    <dgm:cxn modelId="{D7BCF7E0-FA7E-4357-B196-9FF10A5AA340}" type="presParOf" srcId="{84CFDBD0-920E-4535-A055-575C4AEC7CF1}" destId="{48F820AF-8964-4762-848A-C79AF97F4FF5}" srcOrd="6"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EE122-CD4D-49CA-BB21-7609CC2B2DC7}">
      <dsp:nvSpPr>
        <dsp:cNvPr id="0" name=""/>
        <dsp:cNvSpPr/>
      </dsp:nvSpPr>
      <dsp:spPr>
        <a:xfrm>
          <a:off x="-5855457" y="-919484"/>
          <a:ext cx="6970937" cy="6970937"/>
        </a:xfrm>
        <a:prstGeom prst="blockArc">
          <a:avLst>
            <a:gd name="adj1" fmla="val 18900000"/>
            <a:gd name="adj2" fmla="val 2700000"/>
            <a:gd name="adj3" fmla="val 31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22E1DD-785D-4893-A9BA-727C2BADD168}">
      <dsp:nvSpPr>
        <dsp:cNvPr id="0" name=""/>
        <dsp:cNvSpPr/>
      </dsp:nvSpPr>
      <dsp:spPr>
        <a:xfrm>
          <a:off x="415557" y="272708"/>
          <a:ext cx="6088447" cy="54521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Se puede ejecutar la portabilidad con cualquier plan (Postpago – Prepago).</a:t>
          </a:r>
        </a:p>
      </dsp:txBody>
      <dsp:txXfrm>
        <a:off x="415557" y="272708"/>
        <a:ext cx="6088447" cy="545210"/>
      </dsp:txXfrm>
    </dsp:sp>
    <dsp:sp modelId="{333D3D6F-F073-46BF-AFF7-315A268967EE}">
      <dsp:nvSpPr>
        <dsp:cNvPr id="0" name=""/>
        <dsp:cNvSpPr/>
      </dsp:nvSpPr>
      <dsp:spPr>
        <a:xfrm>
          <a:off x="74800" y="204557"/>
          <a:ext cx="681513" cy="681513"/>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8D3220-182D-4A0B-BFC7-8A504200EC75}">
      <dsp:nvSpPr>
        <dsp:cNvPr id="0" name=""/>
        <dsp:cNvSpPr/>
      </dsp:nvSpPr>
      <dsp:spPr>
        <a:xfrm>
          <a:off x="864030" y="1090421"/>
          <a:ext cx="5639973" cy="54521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El abonado verá afectado su servicio un máximo de 3 horas durante la ventana de cambio (00 horas hasta 06 horas).</a:t>
          </a:r>
        </a:p>
      </dsp:txBody>
      <dsp:txXfrm>
        <a:off x="864030" y="1090421"/>
        <a:ext cx="5639973" cy="545210"/>
      </dsp:txXfrm>
    </dsp:sp>
    <dsp:sp modelId="{F3085EFF-2D4E-44D8-B37E-D5897A8BA738}">
      <dsp:nvSpPr>
        <dsp:cNvPr id="0" name=""/>
        <dsp:cNvSpPr/>
      </dsp:nvSpPr>
      <dsp:spPr>
        <a:xfrm>
          <a:off x="523273" y="1022270"/>
          <a:ext cx="681513" cy="681513"/>
        </a:xfrm>
        <a:prstGeom prst="ellipse">
          <a:avLst/>
        </a:prstGeom>
        <a:solidFill>
          <a:schemeClr val="lt1">
            <a:hueOff val="0"/>
            <a:satOff val="0"/>
            <a:lumOff val="0"/>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11A9DB-1640-44BD-A1BD-595455959293}">
      <dsp:nvSpPr>
        <dsp:cNvPr id="0" name=""/>
        <dsp:cNvSpPr/>
      </dsp:nvSpPr>
      <dsp:spPr>
        <a:xfrm>
          <a:off x="1069105" y="1908134"/>
          <a:ext cx="5434898" cy="54521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No hay límite de veces para portar, sin embargo, debe existir un mínimo de 60 días calendario entre cada una.</a:t>
          </a:r>
        </a:p>
      </dsp:txBody>
      <dsp:txXfrm>
        <a:off x="1069105" y="1908134"/>
        <a:ext cx="5434898" cy="545210"/>
      </dsp:txXfrm>
    </dsp:sp>
    <dsp:sp modelId="{B32589FE-9DF3-4D45-B5CC-24E7A74C7A44}">
      <dsp:nvSpPr>
        <dsp:cNvPr id="0" name=""/>
        <dsp:cNvSpPr/>
      </dsp:nvSpPr>
      <dsp:spPr>
        <a:xfrm>
          <a:off x="728349" y="1839982"/>
          <a:ext cx="681513" cy="681513"/>
        </a:xfrm>
        <a:prstGeom prst="ellipse">
          <a:avLst/>
        </a:prstGeom>
        <a:solidFill>
          <a:schemeClr val="lt1">
            <a:hueOff val="0"/>
            <a:satOff val="0"/>
            <a:lumOff val="0"/>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1DF593-1974-4A0A-AE80-DA626DD52180}">
      <dsp:nvSpPr>
        <dsp:cNvPr id="0" name=""/>
        <dsp:cNvSpPr/>
      </dsp:nvSpPr>
      <dsp:spPr>
        <a:xfrm>
          <a:off x="1069105" y="2725328"/>
          <a:ext cx="5434898" cy="54521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Se puede realizar máximo hasta 30 días calendarios luego de suspendido a solicitud del cliente. </a:t>
          </a:r>
        </a:p>
      </dsp:txBody>
      <dsp:txXfrm>
        <a:off x="1069105" y="2725328"/>
        <a:ext cx="5434898" cy="545210"/>
      </dsp:txXfrm>
    </dsp:sp>
    <dsp:sp modelId="{16E6B5EB-6A8F-443C-BA19-873091B595FE}">
      <dsp:nvSpPr>
        <dsp:cNvPr id="0" name=""/>
        <dsp:cNvSpPr/>
      </dsp:nvSpPr>
      <dsp:spPr>
        <a:xfrm>
          <a:off x="728349" y="2657177"/>
          <a:ext cx="681513" cy="681513"/>
        </a:xfrm>
        <a:prstGeom prst="ellipse">
          <a:avLst/>
        </a:prstGeom>
        <a:solidFill>
          <a:schemeClr val="lt1">
            <a:hueOff val="0"/>
            <a:satOff val="0"/>
            <a:lumOff val="0"/>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7CB265-D1AE-4318-AFC9-1290CC9EBDBD}">
      <dsp:nvSpPr>
        <dsp:cNvPr id="0" name=""/>
        <dsp:cNvSpPr/>
      </dsp:nvSpPr>
      <dsp:spPr>
        <a:xfrm>
          <a:off x="864030" y="3543041"/>
          <a:ext cx="5639973" cy="54521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Se realiza aunque el cliente cuente con contrato vigente.</a:t>
          </a:r>
        </a:p>
      </dsp:txBody>
      <dsp:txXfrm>
        <a:off x="864030" y="3543041"/>
        <a:ext cx="5639973" cy="545210"/>
      </dsp:txXfrm>
    </dsp:sp>
    <dsp:sp modelId="{C01543CE-FBA0-4D29-B39E-8A45947F2ACF}">
      <dsp:nvSpPr>
        <dsp:cNvPr id="0" name=""/>
        <dsp:cNvSpPr/>
      </dsp:nvSpPr>
      <dsp:spPr>
        <a:xfrm>
          <a:off x="523273" y="3474890"/>
          <a:ext cx="681513" cy="681513"/>
        </a:xfrm>
        <a:prstGeom prst="ellipse">
          <a:avLst/>
        </a:prstGeom>
        <a:solidFill>
          <a:schemeClr val="lt1">
            <a:hueOff val="0"/>
            <a:satOff val="0"/>
            <a:lumOff val="0"/>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CEA1CE-C29A-4A2D-B1ED-C18B614160D1}">
      <dsp:nvSpPr>
        <dsp:cNvPr id="0" name=""/>
        <dsp:cNvSpPr/>
      </dsp:nvSpPr>
      <dsp:spPr>
        <a:xfrm>
          <a:off x="415557" y="4360754"/>
          <a:ext cx="6088447" cy="54521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761" tIns="35560" rIns="35560" bIns="3556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Arial" panose="020B0604020202020204" pitchFamily="34" charset="0"/>
              <a:cs typeface="Arial" panose="020B0604020202020204" pitchFamily="34" charset="0"/>
            </a:rPr>
            <a:t>No existe la posibilidad de retención de un cliente, una vez que el ABDCP aprueba la solicitud.</a:t>
          </a:r>
        </a:p>
      </dsp:txBody>
      <dsp:txXfrm>
        <a:off x="415557" y="4360754"/>
        <a:ext cx="6088447" cy="545210"/>
      </dsp:txXfrm>
    </dsp:sp>
    <dsp:sp modelId="{6BA9AC10-EEA9-4D44-B01D-7E13C4458FE4}">
      <dsp:nvSpPr>
        <dsp:cNvPr id="0" name=""/>
        <dsp:cNvSpPr/>
      </dsp:nvSpPr>
      <dsp:spPr>
        <a:xfrm>
          <a:off x="74800" y="4292602"/>
          <a:ext cx="681513" cy="681513"/>
        </a:xfrm>
        <a:prstGeom prst="ellipse">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BA66B-7338-42B7-99C9-ABFAF2C32558}">
      <dsp:nvSpPr>
        <dsp:cNvPr id="0" name=""/>
        <dsp:cNvSpPr/>
      </dsp:nvSpPr>
      <dsp:spPr>
        <a:xfrm>
          <a:off x="180729" y="277"/>
          <a:ext cx="1838791" cy="110327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Asesor atiende solicitud.</a:t>
          </a:r>
        </a:p>
      </dsp:txBody>
      <dsp:txXfrm>
        <a:off x="213043" y="32591"/>
        <a:ext cx="1774163" cy="1038646"/>
      </dsp:txXfrm>
    </dsp:sp>
    <dsp:sp modelId="{80120B31-3DEB-40F9-9455-7F1F8ABC0E8B}">
      <dsp:nvSpPr>
        <dsp:cNvPr id="0" name=""/>
        <dsp:cNvSpPr/>
      </dsp:nvSpPr>
      <dsp:spPr>
        <a:xfrm>
          <a:off x="2181335" y="323905"/>
          <a:ext cx="389823" cy="45602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a:off x="2181335" y="415109"/>
        <a:ext cx="272876" cy="273612"/>
      </dsp:txXfrm>
    </dsp:sp>
    <dsp:sp modelId="{018089B1-D596-4C92-9170-3A284DAFF69B}">
      <dsp:nvSpPr>
        <dsp:cNvPr id="0" name=""/>
        <dsp:cNvSpPr/>
      </dsp:nvSpPr>
      <dsp:spPr>
        <a:xfrm>
          <a:off x="2755038" y="277"/>
          <a:ext cx="1838791" cy="1103274"/>
        </a:xfrm>
        <a:prstGeom prst="roundRect">
          <a:avLst>
            <a:gd name="adj" fmla="val 10000"/>
          </a:avLst>
        </a:prstGeom>
        <a:solidFill>
          <a:schemeClr val="accent2">
            <a:hueOff val="-207909"/>
            <a:satOff val="-11990"/>
            <a:lumOff val="12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Realiza evaluación crediticia.</a:t>
          </a:r>
        </a:p>
      </dsp:txBody>
      <dsp:txXfrm>
        <a:off x="2787352" y="32591"/>
        <a:ext cx="1774163" cy="1038646"/>
      </dsp:txXfrm>
    </dsp:sp>
    <dsp:sp modelId="{2E610AAC-AFDC-437E-A325-BB51814D12D2}">
      <dsp:nvSpPr>
        <dsp:cNvPr id="0" name=""/>
        <dsp:cNvSpPr/>
      </dsp:nvSpPr>
      <dsp:spPr>
        <a:xfrm>
          <a:off x="4755643" y="323905"/>
          <a:ext cx="389823" cy="456020"/>
        </a:xfrm>
        <a:prstGeom prst="rightArrow">
          <a:avLst>
            <a:gd name="adj1" fmla="val 60000"/>
            <a:gd name="adj2" fmla="val 50000"/>
          </a:avLst>
        </a:prstGeom>
        <a:solidFill>
          <a:schemeClr val="accent2">
            <a:hueOff val="-242561"/>
            <a:satOff val="-13988"/>
            <a:lumOff val="143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a:off x="4755643" y="415109"/>
        <a:ext cx="272876" cy="273612"/>
      </dsp:txXfrm>
    </dsp:sp>
    <dsp:sp modelId="{35597FD6-5E39-40F9-B740-E5382E7BF880}">
      <dsp:nvSpPr>
        <dsp:cNvPr id="0" name=""/>
        <dsp:cNvSpPr/>
      </dsp:nvSpPr>
      <dsp:spPr>
        <a:xfrm>
          <a:off x="5329346" y="277"/>
          <a:ext cx="1838791" cy="1103274"/>
        </a:xfrm>
        <a:prstGeom prst="roundRect">
          <a:avLst>
            <a:gd name="adj" fmla="val 10000"/>
          </a:avLst>
        </a:prstGeom>
        <a:solidFill>
          <a:schemeClr val="accent2">
            <a:hueOff val="-415818"/>
            <a:satOff val="-23979"/>
            <a:lumOff val="24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Valida stock del equipo/chip a vender.</a:t>
          </a:r>
        </a:p>
      </dsp:txBody>
      <dsp:txXfrm>
        <a:off x="5361660" y="32591"/>
        <a:ext cx="1774163" cy="1038646"/>
      </dsp:txXfrm>
    </dsp:sp>
    <dsp:sp modelId="{70C68370-EB99-4E10-81BA-D4E27716FA65}">
      <dsp:nvSpPr>
        <dsp:cNvPr id="0" name=""/>
        <dsp:cNvSpPr/>
      </dsp:nvSpPr>
      <dsp:spPr>
        <a:xfrm>
          <a:off x="7329951" y="323905"/>
          <a:ext cx="389823" cy="456020"/>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a:off x="7329951" y="415109"/>
        <a:ext cx="272876" cy="273612"/>
      </dsp:txXfrm>
    </dsp:sp>
    <dsp:sp modelId="{2E90FA81-AADD-4E82-8C45-AA0F37605807}">
      <dsp:nvSpPr>
        <dsp:cNvPr id="0" name=""/>
        <dsp:cNvSpPr/>
      </dsp:nvSpPr>
      <dsp:spPr>
        <a:xfrm>
          <a:off x="7903654" y="277"/>
          <a:ext cx="1838791" cy="1103274"/>
        </a:xfrm>
        <a:prstGeom prst="roundRect">
          <a:avLst>
            <a:gd name="adj" fmla="val 10000"/>
          </a:avLst>
        </a:prstGeom>
        <a:solidFill>
          <a:schemeClr val="accent2">
            <a:hueOff val="-623727"/>
            <a:satOff val="-35969"/>
            <a:lumOff val="36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Registra orden de venta de portabilidad.</a:t>
          </a:r>
        </a:p>
      </dsp:txBody>
      <dsp:txXfrm>
        <a:off x="7935968" y="32591"/>
        <a:ext cx="1774163" cy="1038646"/>
      </dsp:txXfrm>
    </dsp:sp>
    <dsp:sp modelId="{F95F9A80-0587-49A6-AEDE-AA27D5F38942}">
      <dsp:nvSpPr>
        <dsp:cNvPr id="0" name=""/>
        <dsp:cNvSpPr/>
      </dsp:nvSpPr>
      <dsp:spPr>
        <a:xfrm rot="5400000">
          <a:off x="8628138" y="1232268"/>
          <a:ext cx="389823" cy="456020"/>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rot="-5400000">
        <a:off x="8686244" y="1265367"/>
        <a:ext cx="273612" cy="272876"/>
      </dsp:txXfrm>
    </dsp:sp>
    <dsp:sp modelId="{F909891C-7145-424E-8F95-27E51AA5E085}">
      <dsp:nvSpPr>
        <dsp:cNvPr id="0" name=""/>
        <dsp:cNvSpPr/>
      </dsp:nvSpPr>
      <dsp:spPr>
        <a:xfrm>
          <a:off x="7903654" y="1839069"/>
          <a:ext cx="1838791" cy="1103274"/>
        </a:xfrm>
        <a:prstGeom prst="roundRect">
          <a:avLst>
            <a:gd name="adj" fmla="val 10000"/>
          </a:avLst>
        </a:prstGeom>
        <a:solidFill>
          <a:schemeClr val="accent2">
            <a:hueOff val="-831636"/>
            <a:satOff val="-47959"/>
            <a:lumOff val="49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Envía la consulta al ABDCP.</a:t>
          </a:r>
        </a:p>
      </dsp:txBody>
      <dsp:txXfrm>
        <a:off x="7935968" y="1871383"/>
        <a:ext cx="1774163" cy="1038646"/>
      </dsp:txXfrm>
    </dsp:sp>
    <dsp:sp modelId="{8B03BCA9-57B0-424C-99F8-4E84A9A20B2C}">
      <dsp:nvSpPr>
        <dsp:cNvPr id="0" name=""/>
        <dsp:cNvSpPr/>
      </dsp:nvSpPr>
      <dsp:spPr>
        <a:xfrm rot="10800000">
          <a:off x="7352017" y="2162696"/>
          <a:ext cx="389823" cy="456020"/>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rot="10800000">
        <a:off x="7468964" y="2253900"/>
        <a:ext cx="272876" cy="273612"/>
      </dsp:txXfrm>
    </dsp:sp>
    <dsp:sp modelId="{91A45CBE-17B8-4EEF-B9C0-6D81259CB9C9}">
      <dsp:nvSpPr>
        <dsp:cNvPr id="0" name=""/>
        <dsp:cNvSpPr/>
      </dsp:nvSpPr>
      <dsp:spPr>
        <a:xfrm>
          <a:off x="5329346" y="1839069"/>
          <a:ext cx="1838791" cy="1103274"/>
        </a:xfrm>
        <a:prstGeom prst="roundRect">
          <a:avLst>
            <a:gd name="adj" fmla="val 10000"/>
          </a:avLst>
        </a:prstGeom>
        <a:solidFill>
          <a:schemeClr val="accent2">
            <a:hueOff val="-1039545"/>
            <a:satOff val="-59949"/>
            <a:lumOff val="61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ABDCP aprueba la solicitud.</a:t>
          </a:r>
        </a:p>
      </dsp:txBody>
      <dsp:txXfrm>
        <a:off x="5361660" y="1871383"/>
        <a:ext cx="1774163" cy="1038646"/>
      </dsp:txXfrm>
    </dsp:sp>
    <dsp:sp modelId="{767AA3E6-1051-4F6F-AC58-F47181D85E5C}">
      <dsp:nvSpPr>
        <dsp:cNvPr id="0" name=""/>
        <dsp:cNvSpPr/>
      </dsp:nvSpPr>
      <dsp:spPr>
        <a:xfrm rot="10800000">
          <a:off x="4777708" y="2162696"/>
          <a:ext cx="389823" cy="456020"/>
        </a:xfrm>
        <a:prstGeom prst="rightArrow">
          <a:avLst>
            <a:gd name="adj1" fmla="val 60000"/>
            <a:gd name="adj2" fmla="val 50000"/>
          </a:avLst>
        </a:prstGeom>
        <a:solidFill>
          <a:schemeClr val="accent2">
            <a:hueOff val="-1212803"/>
            <a:satOff val="-69940"/>
            <a:lumOff val="719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rot="10800000">
        <a:off x="4894655" y="2253900"/>
        <a:ext cx="272876" cy="273612"/>
      </dsp:txXfrm>
    </dsp:sp>
    <dsp:sp modelId="{16F367C4-03AE-4C9F-9DA9-5CE75B094A8C}">
      <dsp:nvSpPr>
        <dsp:cNvPr id="0" name=""/>
        <dsp:cNvSpPr/>
      </dsp:nvSpPr>
      <dsp:spPr>
        <a:xfrm>
          <a:off x="2755038" y="1839069"/>
          <a:ext cx="1838791" cy="1103274"/>
        </a:xfrm>
        <a:prstGeom prst="roundRect">
          <a:avLst>
            <a:gd name="adj" fmla="val 10000"/>
          </a:avLst>
        </a:prstGeom>
        <a:solidFill>
          <a:schemeClr val="accent2">
            <a:hueOff val="-1247454"/>
            <a:satOff val="-71938"/>
            <a:lumOff val="73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Asesor exporta documentos firmados y con huella.</a:t>
          </a:r>
        </a:p>
      </dsp:txBody>
      <dsp:txXfrm>
        <a:off x="2787352" y="1871383"/>
        <a:ext cx="1774163" cy="1038646"/>
      </dsp:txXfrm>
    </dsp:sp>
    <dsp:sp modelId="{0F759D40-653E-4A98-AF8B-B8C2BA6C7820}">
      <dsp:nvSpPr>
        <dsp:cNvPr id="0" name=""/>
        <dsp:cNvSpPr/>
      </dsp:nvSpPr>
      <dsp:spPr>
        <a:xfrm rot="10800000">
          <a:off x="2203400" y="2162696"/>
          <a:ext cx="389823" cy="456020"/>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latin typeface="Arial" panose="020B0604020202020204" pitchFamily="34" charset="0"/>
            <a:cs typeface="Arial" panose="020B0604020202020204" pitchFamily="34" charset="0"/>
          </a:endParaRPr>
        </a:p>
      </dsp:txBody>
      <dsp:txXfrm rot="10800000">
        <a:off x="2320347" y="2253900"/>
        <a:ext cx="272876" cy="273612"/>
      </dsp:txXfrm>
    </dsp:sp>
    <dsp:sp modelId="{241B5540-A5BA-4D12-B9FB-CD690191ED0C}">
      <dsp:nvSpPr>
        <dsp:cNvPr id="0" name=""/>
        <dsp:cNvSpPr/>
      </dsp:nvSpPr>
      <dsp:spPr>
        <a:xfrm>
          <a:off x="180729" y="1839069"/>
          <a:ext cx="1838791" cy="110327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latin typeface="Arial" panose="020B0604020202020204" pitchFamily="34" charset="0"/>
              <a:cs typeface="Arial" panose="020B0604020202020204" pitchFamily="34" charset="0"/>
            </a:rPr>
            <a:t>Entrega equipo al cliente.</a:t>
          </a:r>
        </a:p>
      </dsp:txBody>
      <dsp:txXfrm>
        <a:off x="213043" y="1871383"/>
        <a:ext cx="1774163" cy="1038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0FA81-AADD-4E82-8C45-AA0F37605807}">
      <dsp:nvSpPr>
        <dsp:cNvPr id="0" name=""/>
        <dsp:cNvSpPr/>
      </dsp:nvSpPr>
      <dsp:spPr>
        <a:xfrm>
          <a:off x="5847" y="114084"/>
          <a:ext cx="1747604" cy="104856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Registra orden de venta de portabilidad.</a:t>
          </a:r>
        </a:p>
      </dsp:txBody>
      <dsp:txXfrm>
        <a:off x="36558" y="144795"/>
        <a:ext cx="1686182" cy="987140"/>
      </dsp:txXfrm>
    </dsp:sp>
    <dsp:sp modelId="{F95F9A80-0587-49A6-AEDE-AA27D5F38942}">
      <dsp:nvSpPr>
        <dsp:cNvPr id="0" name=""/>
        <dsp:cNvSpPr/>
      </dsp:nvSpPr>
      <dsp:spPr>
        <a:xfrm>
          <a:off x="1907240" y="421662"/>
          <a:ext cx="370492" cy="43340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latin typeface="Arial" panose="020B0604020202020204" pitchFamily="34" charset="0"/>
            <a:cs typeface="Arial" panose="020B0604020202020204" pitchFamily="34" charset="0"/>
          </a:endParaRPr>
        </a:p>
      </dsp:txBody>
      <dsp:txXfrm>
        <a:off x="1907240" y="508343"/>
        <a:ext cx="259344" cy="260043"/>
      </dsp:txXfrm>
    </dsp:sp>
    <dsp:sp modelId="{F909891C-7145-424E-8F95-27E51AA5E085}">
      <dsp:nvSpPr>
        <dsp:cNvPr id="0" name=""/>
        <dsp:cNvSpPr/>
      </dsp:nvSpPr>
      <dsp:spPr>
        <a:xfrm>
          <a:off x="2452493" y="114084"/>
          <a:ext cx="1747604" cy="1048562"/>
        </a:xfrm>
        <a:prstGeom prst="roundRect">
          <a:avLst>
            <a:gd name="adj" fmla="val 10000"/>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Envía la consulta al ABDCP.</a:t>
          </a:r>
        </a:p>
      </dsp:txBody>
      <dsp:txXfrm>
        <a:off x="2483204" y="144795"/>
        <a:ext cx="1686182" cy="987140"/>
      </dsp:txXfrm>
    </dsp:sp>
    <dsp:sp modelId="{8B03BCA9-57B0-424C-99F8-4E84A9A20B2C}">
      <dsp:nvSpPr>
        <dsp:cNvPr id="0" name=""/>
        <dsp:cNvSpPr/>
      </dsp:nvSpPr>
      <dsp:spPr>
        <a:xfrm>
          <a:off x="4353886" y="421662"/>
          <a:ext cx="370492" cy="433405"/>
        </a:xfrm>
        <a:prstGeom prst="rightArrow">
          <a:avLst>
            <a:gd name="adj1" fmla="val 60000"/>
            <a:gd name="adj2" fmla="val 50000"/>
          </a:avLst>
        </a:prstGeom>
        <a:solidFill>
          <a:schemeClr val="accent2">
            <a:hueOff val="-363841"/>
            <a:satOff val="-20982"/>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latin typeface="Arial" panose="020B0604020202020204" pitchFamily="34" charset="0"/>
            <a:cs typeface="Arial" panose="020B0604020202020204" pitchFamily="34" charset="0"/>
          </a:endParaRPr>
        </a:p>
      </dsp:txBody>
      <dsp:txXfrm>
        <a:off x="4353886" y="508343"/>
        <a:ext cx="259344" cy="260043"/>
      </dsp:txXfrm>
    </dsp:sp>
    <dsp:sp modelId="{91A45CBE-17B8-4EEF-B9C0-6D81259CB9C9}">
      <dsp:nvSpPr>
        <dsp:cNvPr id="0" name=""/>
        <dsp:cNvSpPr/>
      </dsp:nvSpPr>
      <dsp:spPr>
        <a:xfrm>
          <a:off x="4899139" y="114084"/>
          <a:ext cx="1747604" cy="1048562"/>
        </a:xfrm>
        <a:prstGeom prst="roundRect">
          <a:avLst>
            <a:gd name="adj" fmla="val 10000"/>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ABDCP rechaza la solicitud.</a:t>
          </a:r>
        </a:p>
      </dsp:txBody>
      <dsp:txXfrm>
        <a:off x="4929850" y="144795"/>
        <a:ext cx="1686182" cy="987140"/>
      </dsp:txXfrm>
    </dsp:sp>
    <dsp:sp modelId="{767AA3E6-1051-4F6F-AC58-F47181D85E5C}">
      <dsp:nvSpPr>
        <dsp:cNvPr id="0" name=""/>
        <dsp:cNvSpPr/>
      </dsp:nvSpPr>
      <dsp:spPr>
        <a:xfrm rot="5400000">
          <a:off x="5587695" y="1284979"/>
          <a:ext cx="370492" cy="433405"/>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latin typeface="Arial" panose="020B0604020202020204" pitchFamily="34" charset="0"/>
            <a:cs typeface="Arial" panose="020B0604020202020204" pitchFamily="34" charset="0"/>
          </a:endParaRPr>
        </a:p>
      </dsp:txBody>
      <dsp:txXfrm rot="-5400000">
        <a:off x="5642920" y="1316435"/>
        <a:ext cx="260043" cy="259344"/>
      </dsp:txXfrm>
    </dsp:sp>
    <dsp:sp modelId="{16F367C4-03AE-4C9F-9DA9-5CE75B094A8C}">
      <dsp:nvSpPr>
        <dsp:cNvPr id="0" name=""/>
        <dsp:cNvSpPr/>
      </dsp:nvSpPr>
      <dsp:spPr>
        <a:xfrm>
          <a:off x="4899139" y="1861688"/>
          <a:ext cx="1747604" cy="1048562"/>
        </a:xfrm>
        <a:prstGeom prst="roundRect">
          <a:avLst>
            <a:gd name="adj" fmla="val 10000"/>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Cliente firma </a:t>
          </a:r>
          <a:r>
            <a:rPr lang="es-ES" sz="1800" b="1" i="1" kern="1200" dirty="0">
              <a:latin typeface="Arial" panose="020B0604020202020204" pitchFamily="34" charset="0"/>
              <a:cs typeface="Arial" panose="020B0604020202020204" pitchFamily="34" charset="0"/>
            </a:rPr>
            <a:t>formato de rechazo</a:t>
          </a:r>
        </a:p>
      </dsp:txBody>
      <dsp:txXfrm>
        <a:off x="4929850" y="1892399"/>
        <a:ext cx="1686182" cy="987140"/>
      </dsp:txXfrm>
    </dsp:sp>
    <dsp:sp modelId="{0F759D40-653E-4A98-AF8B-B8C2BA6C7820}">
      <dsp:nvSpPr>
        <dsp:cNvPr id="0" name=""/>
        <dsp:cNvSpPr/>
      </dsp:nvSpPr>
      <dsp:spPr>
        <a:xfrm rot="10800000">
          <a:off x="4374858" y="2169267"/>
          <a:ext cx="370492" cy="433405"/>
        </a:xfrm>
        <a:prstGeom prst="rightArrow">
          <a:avLst>
            <a:gd name="adj1" fmla="val 60000"/>
            <a:gd name="adj2" fmla="val 50000"/>
          </a:avLst>
        </a:prstGeom>
        <a:solidFill>
          <a:schemeClr val="accent2">
            <a:hueOff val="-1091522"/>
            <a:satOff val="-62946"/>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latin typeface="Arial" panose="020B0604020202020204" pitchFamily="34" charset="0"/>
            <a:cs typeface="Arial" panose="020B0604020202020204" pitchFamily="34" charset="0"/>
          </a:endParaRPr>
        </a:p>
      </dsp:txBody>
      <dsp:txXfrm rot="10800000">
        <a:off x="4486006" y="2255948"/>
        <a:ext cx="259344" cy="260043"/>
      </dsp:txXfrm>
    </dsp:sp>
    <dsp:sp modelId="{241B5540-A5BA-4D12-B9FB-CD690191ED0C}">
      <dsp:nvSpPr>
        <dsp:cNvPr id="0" name=""/>
        <dsp:cNvSpPr/>
      </dsp:nvSpPr>
      <dsp:spPr>
        <a:xfrm>
          <a:off x="2452493" y="1861688"/>
          <a:ext cx="1747604" cy="1048562"/>
        </a:xfrm>
        <a:prstGeom prst="roundRect">
          <a:avLst>
            <a:gd name="adj" fmla="val 10000"/>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latin typeface="Arial" panose="020B0604020202020204" pitchFamily="34" charset="0"/>
              <a:cs typeface="Arial" panose="020B0604020202020204" pitchFamily="34" charset="0"/>
            </a:rPr>
            <a:t>Asesor adjunta formato de rechazo en portal</a:t>
          </a:r>
        </a:p>
      </dsp:txBody>
      <dsp:txXfrm>
        <a:off x="2483204" y="1892399"/>
        <a:ext cx="1686182" cy="987140"/>
      </dsp:txXfrm>
    </dsp:sp>
    <dsp:sp modelId="{2A3C723D-8269-4C90-B96F-6B1BBE22C17B}">
      <dsp:nvSpPr>
        <dsp:cNvPr id="0" name=""/>
        <dsp:cNvSpPr/>
      </dsp:nvSpPr>
      <dsp:spPr>
        <a:xfrm rot="10800000">
          <a:off x="1928211" y="2169267"/>
          <a:ext cx="370492" cy="433405"/>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latin typeface="Arial" panose="020B0604020202020204" pitchFamily="34" charset="0"/>
            <a:cs typeface="Arial" panose="020B0604020202020204" pitchFamily="34" charset="0"/>
          </a:endParaRPr>
        </a:p>
      </dsp:txBody>
      <dsp:txXfrm rot="10800000">
        <a:off x="2039359" y="2255948"/>
        <a:ext cx="259344" cy="260043"/>
      </dsp:txXfrm>
    </dsp:sp>
    <dsp:sp modelId="{08433D5F-EAD5-4399-8441-595CF20A8659}">
      <dsp:nvSpPr>
        <dsp:cNvPr id="0" name=""/>
        <dsp:cNvSpPr/>
      </dsp:nvSpPr>
      <dsp:spPr>
        <a:xfrm>
          <a:off x="5847" y="1861688"/>
          <a:ext cx="1747604" cy="104856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rial" panose="020B0604020202020204" pitchFamily="34" charset="0"/>
              <a:cs typeface="Arial" panose="020B0604020202020204" pitchFamily="34" charset="0"/>
            </a:rPr>
            <a:t>Asesor envía correo a portabilidad-mercado.</a:t>
          </a:r>
        </a:p>
      </dsp:txBody>
      <dsp:txXfrm>
        <a:off x="36558" y="1892399"/>
        <a:ext cx="1686182" cy="987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6043B-F106-4925-A58E-2186F21AA7BB}">
      <dsp:nvSpPr>
        <dsp:cNvPr id="0" name=""/>
        <dsp:cNvSpPr/>
      </dsp:nvSpPr>
      <dsp:spPr>
        <a:xfrm>
          <a:off x="2659" y="20459"/>
          <a:ext cx="2875734" cy="214667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MX" sz="1600" kern="1200" dirty="0">
              <a:solidFill>
                <a:schemeClr val="tx1">
                  <a:lumMod val="65000"/>
                  <a:lumOff val="35000"/>
                </a:schemeClr>
              </a:solidFill>
              <a:latin typeface="Arial "/>
            </a:rPr>
            <a:t>Deuda con el otro Operador.</a:t>
          </a:r>
          <a:endParaRPr lang="en-US" sz="1600" kern="1200" dirty="0">
            <a:solidFill>
              <a:schemeClr val="tx1">
                <a:lumMod val="65000"/>
                <a:lumOff val="35000"/>
              </a:schemeClr>
            </a:solidFill>
            <a:latin typeface="Arial "/>
          </a:endParaRPr>
        </a:p>
        <a:p>
          <a:pPr marL="171450" lvl="1" indent="-171450" algn="l" defTabSz="711200">
            <a:lnSpc>
              <a:spcPct val="90000"/>
            </a:lnSpc>
            <a:spcBef>
              <a:spcPct val="0"/>
            </a:spcBef>
            <a:spcAft>
              <a:spcPct val="15000"/>
            </a:spcAft>
            <a:buChar char="•"/>
          </a:pPr>
          <a:r>
            <a:rPr lang="es-MX" sz="1600" kern="1200" dirty="0">
              <a:solidFill>
                <a:schemeClr val="tx1">
                  <a:lumMod val="65000"/>
                  <a:lumOff val="35000"/>
                </a:schemeClr>
              </a:solidFill>
              <a:latin typeface="Arial "/>
            </a:rPr>
            <a:t>Titularidad (Inconsistencia DNI - RUC).</a:t>
          </a:r>
          <a:endParaRPr lang="en-US" sz="1600" kern="1200" dirty="0">
            <a:solidFill>
              <a:schemeClr val="tx1">
                <a:lumMod val="65000"/>
                <a:lumOff val="35000"/>
              </a:schemeClr>
            </a:solidFill>
            <a:latin typeface="Arial "/>
          </a:endParaRPr>
        </a:p>
        <a:p>
          <a:pPr marL="171450" lvl="1" indent="-171450" algn="l" defTabSz="711200">
            <a:lnSpc>
              <a:spcPct val="90000"/>
            </a:lnSpc>
            <a:spcBef>
              <a:spcPct val="0"/>
            </a:spcBef>
            <a:spcAft>
              <a:spcPct val="15000"/>
            </a:spcAft>
            <a:buChar char="•"/>
          </a:pPr>
          <a:r>
            <a:rPr lang="es-MX" sz="1600" kern="1200" dirty="0">
              <a:solidFill>
                <a:schemeClr val="tx1">
                  <a:lumMod val="65000"/>
                  <a:lumOff val="35000"/>
                </a:schemeClr>
              </a:solidFill>
              <a:latin typeface="Arial "/>
            </a:rPr>
            <a:t>Modalidad del servicio (Postpago - Prepago).</a:t>
          </a:r>
          <a:endParaRPr lang="en-US" sz="1600" kern="1200" dirty="0">
            <a:solidFill>
              <a:schemeClr val="tx1">
                <a:lumMod val="65000"/>
                <a:lumOff val="35000"/>
              </a:schemeClr>
            </a:solidFill>
            <a:latin typeface="Arial "/>
          </a:endParaRPr>
        </a:p>
        <a:p>
          <a:pPr marL="171450" lvl="1" indent="-171450" algn="l" defTabSz="711200">
            <a:lnSpc>
              <a:spcPct val="90000"/>
            </a:lnSpc>
            <a:spcBef>
              <a:spcPct val="0"/>
            </a:spcBef>
            <a:spcAft>
              <a:spcPct val="15000"/>
            </a:spcAft>
            <a:buChar char="•"/>
          </a:pPr>
          <a:r>
            <a:rPr lang="es-MX" sz="1600" kern="1200" dirty="0">
              <a:solidFill>
                <a:schemeClr val="tx1">
                  <a:lumMod val="65000"/>
                  <a:lumOff val="35000"/>
                </a:schemeClr>
              </a:solidFill>
              <a:latin typeface="Arial "/>
            </a:rPr>
            <a:t>Contrato Desactivado.</a:t>
          </a:r>
          <a:endParaRPr lang="en-US" sz="1600" kern="1200" dirty="0">
            <a:solidFill>
              <a:schemeClr val="tx1">
                <a:lumMod val="65000"/>
                <a:lumOff val="35000"/>
              </a:schemeClr>
            </a:solidFill>
            <a:latin typeface="Arial "/>
          </a:endParaRPr>
        </a:p>
        <a:p>
          <a:pPr marL="171450" lvl="1" indent="-171450" algn="l" defTabSz="711200">
            <a:lnSpc>
              <a:spcPct val="90000"/>
            </a:lnSpc>
            <a:spcBef>
              <a:spcPct val="0"/>
            </a:spcBef>
            <a:spcAft>
              <a:spcPct val="15000"/>
            </a:spcAft>
            <a:buChar char="•"/>
          </a:pPr>
          <a:r>
            <a:rPr lang="es-MX" sz="1600" kern="1200" dirty="0">
              <a:solidFill>
                <a:schemeClr val="tx1">
                  <a:lumMod val="65000"/>
                  <a:lumOff val="35000"/>
                </a:schemeClr>
              </a:solidFill>
              <a:latin typeface="Arial "/>
            </a:rPr>
            <a:t>Suspendido por uso Indebido.</a:t>
          </a:r>
          <a:endParaRPr lang="en-US" sz="1600" kern="1200" dirty="0">
            <a:solidFill>
              <a:schemeClr val="tx1">
                <a:lumMod val="65000"/>
                <a:lumOff val="35000"/>
              </a:schemeClr>
            </a:solidFill>
            <a:latin typeface="Arial "/>
          </a:endParaRPr>
        </a:p>
      </dsp:txBody>
      <dsp:txXfrm>
        <a:off x="52958" y="70758"/>
        <a:ext cx="2775136" cy="2096376"/>
      </dsp:txXfrm>
    </dsp:sp>
    <dsp:sp modelId="{466A5B98-FE0F-4158-A77F-8BA0885546BA}">
      <dsp:nvSpPr>
        <dsp:cNvPr id="0" name=""/>
        <dsp:cNvSpPr/>
      </dsp:nvSpPr>
      <dsp:spPr>
        <a:xfrm>
          <a:off x="2659" y="2167134"/>
          <a:ext cx="2875734" cy="92307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None/>
          </a:pPr>
          <a:r>
            <a:rPr lang="es-MX" sz="3000" kern="1200" dirty="0">
              <a:solidFill>
                <a:schemeClr val="bg1"/>
              </a:solidFill>
              <a:latin typeface="Arial "/>
            </a:rPr>
            <a:t>CEDENTE</a:t>
          </a:r>
          <a:endParaRPr lang="en-US" sz="3000" kern="1200" dirty="0">
            <a:solidFill>
              <a:schemeClr val="bg1"/>
            </a:solidFill>
            <a:latin typeface="Arial "/>
          </a:endParaRPr>
        </a:p>
      </dsp:txBody>
      <dsp:txXfrm>
        <a:off x="2659" y="2167134"/>
        <a:ext cx="2025165" cy="923070"/>
      </dsp:txXfrm>
    </dsp:sp>
    <dsp:sp modelId="{289618A1-04C5-49E0-AE77-C39C00199374}">
      <dsp:nvSpPr>
        <dsp:cNvPr id="0" name=""/>
        <dsp:cNvSpPr/>
      </dsp:nvSpPr>
      <dsp:spPr>
        <a:xfrm>
          <a:off x="2109174" y="2313756"/>
          <a:ext cx="1006507" cy="10065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A4561C-4B74-42A6-8196-9B094DAC2C9B}">
      <dsp:nvSpPr>
        <dsp:cNvPr id="0" name=""/>
        <dsp:cNvSpPr/>
      </dsp:nvSpPr>
      <dsp:spPr>
        <a:xfrm>
          <a:off x="3365037" y="20459"/>
          <a:ext cx="2875734" cy="214667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MX" sz="2000" kern="1200" dirty="0">
              <a:solidFill>
                <a:schemeClr val="tx1">
                  <a:lumMod val="65000"/>
                  <a:lumOff val="35000"/>
                </a:schemeClr>
              </a:solidFill>
              <a:latin typeface="Arial "/>
            </a:rPr>
            <a:t>Solicitud en paralelo (mismo #).</a:t>
          </a:r>
          <a:endParaRPr lang="en-US" sz="2000" kern="1200" dirty="0">
            <a:solidFill>
              <a:schemeClr val="tx1">
                <a:lumMod val="65000"/>
                <a:lumOff val="35000"/>
              </a:schemeClr>
            </a:solidFill>
            <a:latin typeface="Arial "/>
          </a:endParaRPr>
        </a:p>
        <a:p>
          <a:pPr marL="228600" lvl="1" indent="-228600" algn="l" defTabSz="889000">
            <a:lnSpc>
              <a:spcPct val="90000"/>
            </a:lnSpc>
            <a:spcBef>
              <a:spcPct val="0"/>
            </a:spcBef>
            <a:spcAft>
              <a:spcPct val="15000"/>
            </a:spcAft>
            <a:buChar char="•"/>
          </a:pPr>
          <a:r>
            <a:rPr lang="es-MX" sz="2000" kern="1200" dirty="0">
              <a:solidFill>
                <a:schemeClr val="tx1">
                  <a:lumMod val="65000"/>
                  <a:lumOff val="35000"/>
                </a:schemeClr>
              </a:solidFill>
              <a:latin typeface="Arial "/>
            </a:rPr>
            <a:t>Portó en menos 2 meses.</a:t>
          </a:r>
          <a:endParaRPr lang="en-US" sz="2000" kern="1200" dirty="0">
            <a:solidFill>
              <a:schemeClr val="tx1">
                <a:lumMod val="65000"/>
                <a:lumOff val="35000"/>
              </a:schemeClr>
            </a:solidFill>
            <a:latin typeface="Arial "/>
          </a:endParaRPr>
        </a:p>
      </dsp:txBody>
      <dsp:txXfrm>
        <a:off x="3415336" y="70758"/>
        <a:ext cx="2775136" cy="2096376"/>
      </dsp:txXfrm>
    </dsp:sp>
    <dsp:sp modelId="{84C5F523-02C2-49FC-A3F4-8577C71D4501}">
      <dsp:nvSpPr>
        <dsp:cNvPr id="0" name=""/>
        <dsp:cNvSpPr/>
      </dsp:nvSpPr>
      <dsp:spPr>
        <a:xfrm>
          <a:off x="3365037" y="2167134"/>
          <a:ext cx="2875734" cy="923070"/>
        </a:xfrm>
        <a:prstGeom prst="rect">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s-MX" sz="3200" kern="1200" dirty="0">
              <a:solidFill>
                <a:schemeClr val="bg1"/>
              </a:solidFill>
              <a:latin typeface="Arial "/>
            </a:rPr>
            <a:t>ABDCP</a:t>
          </a:r>
          <a:endParaRPr lang="en-US" sz="3200" kern="1200" dirty="0">
            <a:solidFill>
              <a:schemeClr val="bg1"/>
            </a:solidFill>
            <a:latin typeface="Arial "/>
          </a:endParaRPr>
        </a:p>
      </dsp:txBody>
      <dsp:txXfrm>
        <a:off x="3365037" y="2167134"/>
        <a:ext cx="2025165" cy="923070"/>
      </dsp:txXfrm>
    </dsp:sp>
    <dsp:sp modelId="{7BDE83A9-EBEC-4FC3-8BA7-9891CD29DC91}">
      <dsp:nvSpPr>
        <dsp:cNvPr id="0" name=""/>
        <dsp:cNvSpPr/>
      </dsp:nvSpPr>
      <dsp:spPr>
        <a:xfrm>
          <a:off x="5471552" y="2313756"/>
          <a:ext cx="1006507" cy="10065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14A9C-3AA7-4751-86DD-8A51B4E2E49E}">
      <dsp:nvSpPr>
        <dsp:cNvPr id="0" name=""/>
        <dsp:cNvSpPr/>
      </dsp:nvSpPr>
      <dsp:spPr>
        <a:xfrm>
          <a:off x="4011" y="254636"/>
          <a:ext cx="1754031" cy="11510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latin typeface="Arial" panose="020B0604020202020204" pitchFamily="34" charset="0"/>
              <a:cs typeface="Arial" panose="020B0604020202020204" pitchFamily="34" charset="0"/>
            </a:rPr>
            <a:t>Consulta de Aprobación</a:t>
          </a:r>
          <a:endParaRPr lang="en-US" sz="1800" kern="1200" dirty="0">
            <a:latin typeface="Arial" panose="020B0604020202020204" pitchFamily="34" charset="0"/>
            <a:cs typeface="Arial" panose="020B0604020202020204" pitchFamily="34" charset="0"/>
          </a:endParaRPr>
        </a:p>
      </dsp:txBody>
      <dsp:txXfrm>
        <a:off x="37725" y="288350"/>
        <a:ext cx="1686603" cy="1083655"/>
      </dsp:txXfrm>
    </dsp:sp>
    <dsp:sp modelId="{4F6A37DC-7C20-4277-B7B6-082616080329}">
      <dsp:nvSpPr>
        <dsp:cNvPr id="0" name=""/>
        <dsp:cNvSpPr/>
      </dsp:nvSpPr>
      <dsp:spPr>
        <a:xfrm>
          <a:off x="1933446" y="612678"/>
          <a:ext cx="371854" cy="43499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tx1">
                <a:lumMod val="65000"/>
                <a:lumOff val="35000"/>
              </a:schemeClr>
            </a:solidFill>
            <a:latin typeface="Arial" panose="020B0604020202020204" pitchFamily="34" charset="0"/>
            <a:cs typeface="Arial" panose="020B0604020202020204" pitchFamily="34" charset="0"/>
          </a:endParaRPr>
        </a:p>
      </dsp:txBody>
      <dsp:txXfrm>
        <a:off x="1933446" y="699678"/>
        <a:ext cx="260298" cy="260999"/>
      </dsp:txXfrm>
    </dsp:sp>
    <dsp:sp modelId="{B2AC3853-D814-41C3-9D2C-EF2109DCC8AE}">
      <dsp:nvSpPr>
        <dsp:cNvPr id="0" name=""/>
        <dsp:cNvSpPr/>
      </dsp:nvSpPr>
      <dsp:spPr>
        <a:xfrm>
          <a:off x="2459655" y="254636"/>
          <a:ext cx="1754031" cy="115108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latin typeface="Arial" panose="020B0604020202020204" pitchFamily="34" charset="0"/>
              <a:cs typeface="Arial" panose="020B0604020202020204" pitchFamily="34" charset="0"/>
            </a:rPr>
            <a:t>Registrar consulta en CRM Portal</a:t>
          </a:r>
          <a:endParaRPr lang="en-US" sz="1800" kern="1200" dirty="0">
            <a:latin typeface="Arial" panose="020B0604020202020204" pitchFamily="34" charset="0"/>
            <a:cs typeface="Arial" panose="020B0604020202020204" pitchFamily="34" charset="0"/>
          </a:endParaRPr>
        </a:p>
      </dsp:txBody>
      <dsp:txXfrm>
        <a:off x="2493369" y="288350"/>
        <a:ext cx="1686603" cy="1083655"/>
      </dsp:txXfrm>
    </dsp:sp>
    <dsp:sp modelId="{D29B54AC-5485-48B1-90FC-DDAFCBD9DB27}">
      <dsp:nvSpPr>
        <dsp:cNvPr id="0" name=""/>
        <dsp:cNvSpPr/>
      </dsp:nvSpPr>
      <dsp:spPr>
        <a:xfrm>
          <a:off x="4389090" y="612678"/>
          <a:ext cx="371854" cy="43499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tx1">
                <a:lumMod val="65000"/>
                <a:lumOff val="35000"/>
              </a:schemeClr>
            </a:solidFill>
            <a:latin typeface="Arial" panose="020B0604020202020204" pitchFamily="34" charset="0"/>
            <a:cs typeface="Arial" panose="020B0604020202020204" pitchFamily="34" charset="0"/>
          </a:endParaRPr>
        </a:p>
      </dsp:txBody>
      <dsp:txXfrm>
        <a:off x="4389090" y="699678"/>
        <a:ext cx="260298" cy="260999"/>
      </dsp:txXfrm>
    </dsp:sp>
    <dsp:sp modelId="{9210CFB4-B43B-48B3-A347-16B93E1C2D19}">
      <dsp:nvSpPr>
        <dsp:cNvPr id="0" name=""/>
        <dsp:cNvSpPr/>
      </dsp:nvSpPr>
      <dsp:spPr>
        <a:xfrm>
          <a:off x="4915299" y="254636"/>
          <a:ext cx="1754031" cy="11510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latin typeface="Arial" panose="020B0604020202020204" pitchFamily="34" charset="0"/>
              <a:cs typeface="Arial" panose="020B0604020202020204" pitchFamily="34" charset="0"/>
            </a:rPr>
            <a:t>ABDCP evalua</a:t>
          </a:r>
          <a:endParaRPr lang="en-US" sz="1800" kern="1200" dirty="0">
            <a:latin typeface="Arial" panose="020B0604020202020204" pitchFamily="34" charset="0"/>
            <a:cs typeface="Arial" panose="020B0604020202020204" pitchFamily="34" charset="0"/>
          </a:endParaRPr>
        </a:p>
      </dsp:txBody>
      <dsp:txXfrm>
        <a:off x="4949013" y="288350"/>
        <a:ext cx="1686603" cy="1083655"/>
      </dsp:txXfrm>
    </dsp:sp>
    <dsp:sp modelId="{3A1CCED0-776D-4BB6-91CC-393B0B9C8F0C}">
      <dsp:nvSpPr>
        <dsp:cNvPr id="0" name=""/>
        <dsp:cNvSpPr/>
      </dsp:nvSpPr>
      <dsp:spPr>
        <a:xfrm>
          <a:off x="6844734" y="612678"/>
          <a:ext cx="371854" cy="43499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chemeClr val="tx1">
                <a:lumMod val="65000"/>
                <a:lumOff val="35000"/>
              </a:schemeClr>
            </a:solidFill>
            <a:latin typeface="Arial" panose="020B0604020202020204" pitchFamily="34" charset="0"/>
            <a:cs typeface="Arial" panose="020B0604020202020204" pitchFamily="34" charset="0"/>
          </a:endParaRPr>
        </a:p>
      </dsp:txBody>
      <dsp:txXfrm>
        <a:off x="6844734" y="699678"/>
        <a:ext cx="260298" cy="260999"/>
      </dsp:txXfrm>
    </dsp:sp>
    <dsp:sp modelId="{48F820AF-8964-4762-848A-C79AF97F4FF5}">
      <dsp:nvSpPr>
        <dsp:cNvPr id="0" name=""/>
        <dsp:cNvSpPr/>
      </dsp:nvSpPr>
      <dsp:spPr>
        <a:xfrm>
          <a:off x="7370943" y="254636"/>
          <a:ext cx="1754031" cy="11510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a:latin typeface="Arial" panose="020B0604020202020204" pitchFamily="34" charset="0"/>
              <a:cs typeface="Arial" panose="020B0604020202020204" pitchFamily="34" charset="0"/>
            </a:rPr>
            <a:t>Se informa al cliente y se trata de cerrar la portabilidad.</a:t>
          </a:r>
          <a:endParaRPr lang="en-US" sz="1800" kern="1200" dirty="0">
            <a:latin typeface="Arial" panose="020B0604020202020204" pitchFamily="34" charset="0"/>
            <a:cs typeface="Arial" panose="020B0604020202020204" pitchFamily="34" charset="0"/>
          </a:endParaRPr>
        </a:p>
      </dsp:txBody>
      <dsp:txXfrm>
        <a:off x="7404657" y="288350"/>
        <a:ext cx="1686603" cy="108365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2CC3D-DF41-4A6A-BB9A-716720C1BA1A}" type="datetimeFigureOut">
              <a:rPr lang="en-US" smtClean="0"/>
              <a:t>10/15/2017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7F884-142E-467D-894F-39A674BBEDBE}" type="slidenum">
              <a:rPr lang="en-US" smtClean="0"/>
              <a:t>‹Nº›</a:t>
            </a:fld>
            <a:endParaRPr lang="en-US"/>
          </a:p>
        </p:txBody>
      </p:sp>
    </p:spTree>
    <p:extLst>
      <p:ext uri="{BB962C8B-B14F-4D97-AF65-F5344CB8AC3E}">
        <p14:creationId xmlns:p14="http://schemas.microsoft.com/office/powerpoint/2010/main" val="4038503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7F884-142E-467D-894F-39A674BBEDBE}" type="slidenum">
              <a:rPr lang="en-US" smtClean="0"/>
              <a:t>1</a:t>
            </a:fld>
            <a:endParaRPr lang="en-US"/>
          </a:p>
        </p:txBody>
      </p:sp>
    </p:spTree>
    <p:extLst>
      <p:ext uri="{BB962C8B-B14F-4D97-AF65-F5344CB8AC3E}">
        <p14:creationId xmlns:p14="http://schemas.microsoft.com/office/powerpoint/2010/main" val="2185817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 typeface="Wingdings" panose="05000000000000000000" pitchFamily="2" charset="2"/>
              <a:buChar char="ü"/>
            </a:pPr>
            <a:r>
              <a:rPr lang="es-MX" dirty="0">
                <a:solidFill>
                  <a:srgbClr val="0154A0"/>
                </a:solidFill>
                <a:latin typeface="Arial "/>
              </a:rPr>
              <a:t>Cuando el cliente solicita la “consulta previa en el otro operador” y por defecto en nuestro portal se va generar con esta categoría. </a:t>
            </a:r>
            <a:r>
              <a:rPr lang="es-MX" b="1" u="sng" dirty="0">
                <a:solidFill>
                  <a:srgbClr val="0154A0"/>
                </a:solidFill>
                <a:latin typeface="Arial "/>
              </a:rPr>
              <a:t>NO SE USA.</a:t>
            </a:r>
            <a:br>
              <a:rPr lang="es-MX" b="1" u="sng" dirty="0">
                <a:solidFill>
                  <a:srgbClr val="0154A0"/>
                </a:solidFill>
                <a:latin typeface="Arial "/>
              </a:rPr>
            </a:br>
            <a:endParaRPr lang="es-MX" b="1" u="sng" dirty="0">
              <a:solidFill>
                <a:srgbClr val="0154A0"/>
              </a:solidFill>
              <a:latin typeface="Arial "/>
            </a:endParaRPr>
          </a:p>
          <a:p>
            <a:r>
              <a:rPr lang="es-MX" b="1" dirty="0">
                <a:solidFill>
                  <a:srgbClr val="0154A0"/>
                </a:solidFill>
                <a:latin typeface="Arial "/>
              </a:rPr>
              <a:t>	Especificación: </a:t>
            </a:r>
            <a:r>
              <a:rPr lang="es-MX" u="sng" dirty="0">
                <a:solidFill>
                  <a:srgbClr val="0154A0"/>
                </a:solidFill>
                <a:latin typeface="Arial "/>
              </a:rPr>
              <a:t>RECEPCIÓN DE CONSULTA DE PORTABILIDAD</a:t>
            </a:r>
            <a:endParaRPr lang="en-US" u="sng" dirty="0">
              <a:solidFill>
                <a:srgbClr val="0154A0"/>
              </a:solidFill>
              <a:latin typeface="Arial "/>
            </a:endParaRP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20</a:t>
            </a:fld>
            <a:endParaRPr lang="en-US"/>
          </a:p>
        </p:txBody>
      </p:sp>
    </p:spTree>
    <p:extLst>
      <p:ext uri="{BB962C8B-B14F-4D97-AF65-F5344CB8AC3E}">
        <p14:creationId xmlns:p14="http://schemas.microsoft.com/office/powerpoint/2010/main" val="3843552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rPr>
              <a:t>La</a:t>
            </a:r>
            <a:r>
              <a:rPr lang="es-ES" baseline="0" dirty="0">
                <a:effectLst/>
              </a:rPr>
              <a:t> plantilla que debemos colocar es la siguiente: </a:t>
            </a:r>
          </a:p>
          <a:p>
            <a:r>
              <a:rPr lang="es-ES" dirty="0">
                <a:effectLst/>
              </a:rPr>
              <a:t>Razón social:</a:t>
            </a:r>
          </a:p>
          <a:p>
            <a:r>
              <a:rPr lang="es-ES" dirty="0">
                <a:effectLst/>
              </a:rPr>
              <a:t>Número de orden:</a:t>
            </a:r>
          </a:p>
          <a:p>
            <a:r>
              <a:rPr lang="es-ES" dirty="0">
                <a:effectLst/>
              </a:rPr>
              <a:t>El número del equipo que cuenta con falla en el servicio:</a:t>
            </a:r>
          </a:p>
          <a:p>
            <a:r>
              <a:rPr lang="es-ES" dirty="0">
                <a:effectLst/>
              </a:rPr>
              <a:t>Descripción del problema presentado ejemplo: No recibe ni ejecuta llamadas, brinda un mensaje de error (especificar cuál) etc.</a:t>
            </a:r>
          </a:p>
          <a:p>
            <a:r>
              <a:rPr lang="es-ES" dirty="0">
                <a:effectLst/>
              </a:rPr>
              <a:t>Número de contacto:</a:t>
            </a:r>
          </a:p>
          <a:p>
            <a:endParaRPr lang="es-ES" dirty="0">
              <a:effectLst/>
            </a:endParaRPr>
          </a:p>
          <a:p>
            <a:r>
              <a:rPr lang="es-ES" dirty="0">
                <a:effectLst/>
              </a:rPr>
              <a:t>Correo</a:t>
            </a:r>
            <a:r>
              <a:rPr lang="es-ES" baseline="0" dirty="0">
                <a:effectLst/>
              </a:rPr>
              <a:t> a:</a:t>
            </a:r>
          </a:p>
          <a:p>
            <a:r>
              <a:rPr lang="es-ES" baseline="0" dirty="0">
                <a:effectLst/>
              </a:rPr>
              <a:t> </a:t>
            </a:r>
            <a:r>
              <a:rPr lang="es-ES" baseline="0" dirty="0" err="1">
                <a:effectLst/>
              </a:rPr>
              <a:t>Help</a:t>
            </a:r>
            <a:r>
              <a:rPr lang="es-ES" baseline="0" dirty="0">
                <a:effectLst/>
              </a:rPr>
              <a:t> </a:t>
            </a:r>
            <a:r>
              <a:rPr lang="es-ES" baseline="0" dirty="0" err="1">
                <a:effectLst/>
              </a:rPr>
              <a:t>desk</a:t>
            </a:r>
            <a:endParaRPr lang="es-ES" baseline="0" dirty="0">
              <a:effectLst/>
            </a:endParaRPr>
          </a:p>
          <a:p>
            <a:r>
              <a:rPr lang="es-ES" baseline="0" dirty="0">
                <a:effectLst/>
              </a:rPr>
              <a:t>Horarios: </a:t>
            </a:r>
          </a:p>
          <a:p>
            <a:r>
              <a:rPr lang="es-ES" dirty="0">
                <a:effectLst/>
              </a:rPr>
              <a:t>Lunes a viernes de 8:30am a 5:30pm. </a:t>
            </a:r>
            <a:br>
              <a:rPr lang="es-ES" dirty="0">
                <a:effectLst/>
              </a:rPr>
            </a:br>
            <a:r>
              <a:rPr lang="es-ES" dirty="0">
                <a:effectLst/>
              </a:rPr>
              <a:t>Se envía a: Sistemas.portabilidad@Entel.pe </a:t>
            </a:r>
          </a:p>
          <a:p>
            <a:r>
              <a:rPr lang="es-ES" dirty="0">
                <a:effectLst/>
              </a:rPr>
              <a:t>Lunes a viernes de 6:00am a 8:29am y 5:31pm a 00:00 </a:t>
            </a:r>
            <a:r>
              <a:rPr lang="es-ES" dirty="0" err="1">
                <a:effectLst/>
              </a:rPr>
              <a:t>hrs</a:t>
            </a:r>
            <a:r>
              <a:rPr lang="es-ES" dirty="0">
                <a:effectLst/>
              </a:rPr>
              <a:t>. </a:t>
            </a:r>
            <a:br>
              <a:rPr lang="es-ES" dirty="0">
                <a:effectLst/>
              </a:rPr>
            </a:br>
            <a:r>
              <a:rPr lang="es-ES" dirty="0">
                <a:effectLst/>
              </a:rPr>
              <a:t>Se envía a: Supervisor SCCP en turno </a:t>
            </a:r>
          </a:p>
          <a:p>
            <a:endParaRPr lang="es-ES" baseline="0" dirty="0">
              <a:effectLst/>
            </a:endParaRPr>
          </a:p>
          <a:p>
            <a:endParaRPr lang="es-ES" dirty="0">
              <a:effectLst/>
            </a:endParaRPr>
          </a:p>
          <a:p>
            <a:pPr lvl="1"/>
            <a:endParaRPr lang="es-ES" dirty="0">
              <a:effectLst/>
            </a:endParaRPr>
          </a:p>
          <a:p>
            <a:pPr lvl="1"/>
            <a:endParaRPr lang="es-ES" dirty="0">
              <a:effectLst/>
            </a:endParaRP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26</a:t>
            </a:fld>
            <a:endParaRPr lang="en-US"/>
          </a:p>
        </p:txBody>
      </p:sp>
    </p:spTree>
    <p:extLst>
      <p:ext uri="{BB962C8B-B14F-4D97-AF65-F5344CB8AC3E}">
        <p14:creationId xmlns:p14="http://schemas.microsoft.com/office/powerpoint/2010/main" val="191726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rPr>
              <a:t>Plantilla a incluir en la descripción del CRM Portal y correo: </a:t>
            </a:r>
          </a:p>
          <a:p>
            <a:pPr lvl="1"/>
            <a:r>
              <a:rPr lang="es-ES" dirty="0">
                <a:effectLst/>
              </a:rPr>
              <a:t>Razón social:</a:t>
            </a:r>
          </a:p>
          <a:p>
            <a:pPr lvl="1"/>
            <a:r>
              <a:rPr lang="es-ES" dirty="0">
                <a:effectLst/>
              </a:rPr>
              <a:t>Número de orden:</a:t>
            </a:r>
          </a:p>
          <a:p>
            <a:pPr lvl="1"/>
            <a:r>
              <a:rPr lang="es-ES" dirty="0">
                <a:effectLst/>
              </a:rPr>
              <a:t>El número del equipo que cuenta con falla en el servicio:</a:t>
            </a:r>
          </a:p>
          <a:p>
            <a:pPr lvl="1"/>
            <a:r>
              <a:rPr lang="es-ES" dirty="0">
                <a:effectLst/>
              </a:rPr>
              <a:t>Descripción del problema presentado ejemplo: No recibe ni ejecuta llamadas, brinda un mensaje de error (especificar cuál) etc.</a:t>
            </a:r>
          </a:p>
          <a:p>
            <a:pPr lvl="1"/>
            <a:r>
              <a:rPr lang="es-ES" dirty="0">
                <a:effectLst/>
              </a:rPr>
              <a:t>Número de contacto:</a:t>
            </a: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27</a:t>
            </a:fld>
            <a:endParaRPr lang="en-US"/>
          </a:p>
        </p:txBody>
      </p:sp>
    </p:spTree>
    <p:extLst>
      <p:ext uri="{BB962C8B-B14F-4D97-AF65-F5344CB8AC3E}">
        <p14:creationId xmlns:p14="http://schemas.microsoft.com/office/powerpoint/2010/main" val="1559295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solidFill>
                  <a:srgbClr val="0154A0"/>
                </a:solidFill>
                <a:latin typeface="Arial "/>
              </a:rPr>
              <a:t>Si existiera una orden con aprobación parcial (evaluada por ABDCP), se debe dar avanzar la orden, de lo contrario el sistema no la avanzará manualmente y nos retrasaremos en los plazos de atención.</a:t>
            </a:r>
            <a:endParaRPr lang="en-US" sz="1200" dirty="0">
              <a:solidFill>
                <a:srgbClr val="0154A0"/>
              </a:solidFill>
              <a:latin typeface="Arial "/>
            </a:endParaRP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29</a:t>
            </a:fld>
            <a:endParaRPr lang="en-US"/>
          </a:p>
        </p:txBody>
      </p:sp>
    </p:spTree>
    <p:extLst>
      <p:ext uri="{BB962C8B-B14F-4D97-AF65-F5344CB8AC3E}">
        <p14:creationId xmlns:p14="http://schemas.microsoft.com/office/powerpoint/2010/main" val="1997311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742950" lvl="1" indent="-285750">
              <a:buFont typeface="Wingdings" panose="05000000000000000000" pitchFamily="2" charset="2"/>
              <a:buChar char="Ø"/>
            </a:pPr>
            <a:r>
              <a:rPr lang="es-ES" sz="2400" b="1" dirty="0" err="1">
                <a:solidFill>
                  <a:srgbClr val="FF6702"/>
                </a:solidFill>
                <a:latin typeface="Arial "/>
              </a:rPr>
              <a:t>Inbox</a:t>
            </a:r>
            <a:r>
              <a:rPr lang="es-ES" sz="2400" b="1" dirty="0">
                <a:solidFill>
                  <a:srgbClr val="FF6702"/>
                </a:solidFill>
                <a:latin typeface="Arial "/>
              </a:rPr>
              <a:t> de aprobación:</a:t>
            </a:r>
          </a:p>
          <a:p>
            <a:pPr marL="742950" lvl="1" indent="-285750">
              <a:buFont typeface="Wingdings" panose="05000000000000000000" pitchFamily="2" charset="2"/>
              <a:buChar char="Ø"/>
            </a:pPr>
            <a:endParaRPr lang="es-ES" sz="1600" b="1" dirty="0">
              <a:solidFill>
                <a:srgbClr val="FF6702"/>
              </a:solidFill>
              <a:latin typeface="Arial "/>
            </a:endParaRPr>
          </a:p>
          <a:p>
            <a:pPr lvl="1"/>
            <a:r>
              <a:rPr lang="es-ES" sz="1600" b="1" dirty="0">
                <a:solidFill>
                  <a:srgbClr val="FF6702"/>
                </a:solidFill>
                <a:latin typeface="Arial "/>
              </a:rPr>
              <a:t> </a:t>
            </a:r>
            <a:r>
              <a:rPr lang="es-ES" sz="1600" dirty="0">
                <a:solidFill>
                  <a:srgbClr val="0154A0"/>
                </a:solidFill>
                <a:latin typeface="Arial "/>
              </a:rPr>
              <a:t>Deberán comunicarse de inmediato con el aprobador para evitar demora en los plazos regulatorios de atención</a:t>
            </a:r>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30</a:t>
            </a:fld>
            <a:endParaRPr lang="en-US"/>
          </a:p>
        </p:txBody>
      </p:sp>
    </p:spTree>
    <p:extLst>
      <p:ext uri="{BB962C8B-B14F-4D97-AF65-F5344CB8AC3E}">
        <p14:creationId xmlns:p14="http://schemas.microsoft.com/office/powerpoint/2010/main" val="27244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7F884-142E-467D-894F-39A674BBEDBE}" type="slidenum">
              <a:rPr lang="en-US" smtClean="0"/>
              <a:t>2</a:t>
            </a:fld>
            <a:endParaRPr lang="en-US"/>
          </a:p>
        </p:txBody>
      </p:sp>
    </p:spTree>
    <p:extLst>
      <p:ext uri="{BB962C8B-B14F-4D97-AF65-F5344CB8AC3E}">
        <p14:creationId xmlns:p14="http://schemas.microsoft.com/office/powerpoint/2010/main" val="3552208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D7F884-142E-467D-894F-39A674BBEDBE}" type="slidenum">
              <a:rPr lang="en-US" smtClean="0"/>
              <a:t>3</a:t>
            </a:fld>
            <a:endParaRPr lang="en-US"/>
          </a:p>
        </p:txBody>
      </p:sp>
    </p:spTree>
    <p:extLst>
      <p:ext uri="{BB962C8B-B14F-4D97-AF65-F5344CB8AC3E}">
        <p14:creationId xmlns:p14="http://schemas.microsoft.com/office/powerpoint/2010/main" val="141353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No aplica si la línea está suspendida</a:t>
            </a:r>
            <a:r>
              <a:rPr lang="es-PE" baseline="0" dirty="0"/>
              <a:t> por morosidad, uso prohibido o uso indebido. </a:t>
            </a:r>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6</a:t>
            </a:fld>
            <a:endParaRPr lang="en-US"/>
          </a:p>
        </p:txBody>
      </p:sp>
    </p:spTree>
    <p:extLst>
      <p:ext uri="{BB962C8B-B14F-4D97-AF65-F5344CB8AC3E}">
        <p14:creationId xmlns:p14="http://schemas.microsoft.com/office/powerpoint/2010/main" val="3416646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1" indent="0" algn="l" defTabSz="711200">
              <a:lnSpc>
                <a:spcPct val="90000"/>
              </a:lnSpc>
              <a:spcBef>
                <a:spcPct val="0"/>
              </a:spcBef>
              <a:spcAft>
                <a:spcPct val="15000"/>
              </a:spcAft>
              <a:buNone/>
            </a:pPr>
            <a:r>
              <a:rPr lang="es-MX" sz="1600" kern="1200" dirty="0">
                <a:latin typeface="Arial" panose="020B0604020202020204" pitchFamily="34" charset="0"/>
                <a:cs typeface="Arial" panose="020B0604020202020204" pitchFamily="34" charset="0"/>
              </a:rPr>
              <a:t>Entel Receptor:</a:t>
            </a:r>
          </a:p>
          <a:p>
            <a:pPr marL="171450" lvl="1" indent="-171450" algn="l" defTabSz="711200">
              <a:lnSpc>
                <a:spcPct val="90000"/>
              </a:lnSpc>
              <a:spcBef>
                <a:spcPct val="0"/>
              </a:spcBef>
              <a:spcAft>
                <a:spcPct val="15000"/>
              </a:spcAft>
              <a:buChar char="••"/>
            </a:pPr>
            <a:r>
              <a:rPr lang="es-MX" sz="1600" kern="1200" dirty="0">
                <a:latin typeface="Arial" panose="020B0604020202020204" pitchFamily="34" charset="0"/>
                <a:cs typeface="Arial" panose="020B0604020202020204" pitchFamily="34" charset="0"/>
              </a:rPr>
              <a:t>Nuevas condiciones del servicio.</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MX" sz="1600" kern="1200" dirty="0">
                <a:latin typeface="Arial" panose="020B0604020202020204" pitchFamily="34" charset="0"/>
                <a:cs typeface="Arial" panose="020B0604020202020204" pitchFamily="34" charset="0"/>
              </a:rPr>
              <a:t>Condiciones del terminal: validar facilidades técnicas del equipo actual, equipo desbloqueado u opción de adquirir un terminal.</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MX" sz="1600" kern="1200" dirty="0">
                <a:latin typeface="Arial" panose="020B0604020202020204" pitchFamily="34" charset="0"/>
                <a:cs typeface="Arial" panose="020B0604020202020204" pitchFamily="34" charset="0"/>
              </a:rPr>
              <a:t>No afecta los demás servicio del operador cedente (dúos, servicios de Larga Distancia, etc.).</a:t>
            </a:r>
            <a:endParaRPr lang="en-US"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s-MX" sz="1600" kern="1200" dirty="0">
                <a:latin typeface="Arial" panose="020B0604020202020204" pitchFamily="34" charset="0"/>
                <a:cs typeface="Arial" panose="020B0604020202020204" pitchFamily="34" charset="0"/>
              </a:rPr>
              <a:t>Condiciones – Prepago: una vez ejecutada la portabilidad se pierde todo beneficio o saldo del operador cedente.</a:t>
            </a:r>
            <a:endParaRPr lang="en-US" sz="1600" kern="1200" dirty="0">
              <a:latin typeface="Arial" panose="020B0604020202020204" pitchFamily="34" charset="0"/>
              <a:cs typeface="Arial" panose="020B0604020202020204" pitchFamily="34" charset="0"/>
            </a:endParaRP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7</a:t>
            </a:fld>
            <a:endParaRPr lang="en-US"/>
          </a:p>
        </p:txBody>
      </p:sp>
    </p:spTree>
    <p:extLst>
      <p:ext uri="{BB962C8B-B14F-4D97-AF65-F5344CB8AC3E}">
        <p14:creationId xmlns:p14="http://schemas.microsoft.com/office/powerpoint/2010/main" val="2218810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10</a:t>
            </a:fld>
            <a:endParaRPr lang="en-US"/>
          </a:p>
        </p:txBody>
      </p:sp>
    </p:spTree>
    <p:extLst>
      <p:ext uri="{BB962C8B-B14F-4D97-AF65-F5344CB8AC3E}">
        <p14:creationId xmlns:p14="http://schemas.microsoft.com/office/powerpoint/2010/main" val="176794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El correo se envía a portabilidad</a:t>
            </a:r>
            <a:r>
              <a:rPr lang="es-PE" baseline="0" dirty="0"/>
              <a:t> mercado para que cierren la campaña de portabilidad. </a:t>
            </a:r>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14</a:t>
            </a:fld>
            <a:endParaRPr lang="en-US"/>
          </a:p>
        </p:txBody>
      </p:sp>
    </p:spTree>
    <p:extLst>
      <p:ext uri="{BB962C8B-B14F-4D97-AF65-F5344CB8AC3E}">
        <p14:creationId xmlns:p14="http://schemas.microsoft.com/office/powerpoint/2010/main" val="404784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solidFill>
                  <a:srgbClr val="0154A0"/>
                </a:solidFill>
                <a:latin typeface="Arial "/>
              </a:rPr>
              <a:t>Se visualizará la campaña relacionada a este incidente: “Campaña de Captación - Portabilidad”</a:t>
            </a:r>
            <a:r>
              <a:rPr lang="en-US" sz="1200" dirty="0">
                <a:solidFill>
                  <a:srgbClr val="0154A0"/>
                </a:solidFill>
                <a:latin typeface="Arial "/>
              </a:rPr>
              <a:t>.</a:t>
            </a: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17</a:t>
            </a:fld>
            <a:endParaRPr lang="en-US"/>
          </a:p>
        </p:txBody>
      </p:sp>
    </p:spTree>
    <p:extLst>
      <p:ext uri="{BB962C8B-B14F-4D97-AF65-F5344CB8AC3E}">
        <p14:creationId xmlns:p14="http://schemas.microsoft.com/office/powerpoint/2010/main" val="15095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PE" sz="1200" dirty="0">
                <a:solidFill>
                  <a:srgbClr val="0154A0"/>
                </a:solidFill>
                <a:latin typeface="Arial "/>
              </a:rPr>
              <a:t>Luego de enviada la solicitud de consulta al ABDCP se podrá visualizar el Botón de ”Refrescar” para ir ejecutándola cada cierto intervalo de tiempo (</a:t>
            </a:r>
            <a:r>
              <a:rPr lang="es-MX" sz="1200" dirty="0">
                <a:solidFill>
                  <a:srgbClr val="0154A0"/>
                </a:solidFill>
                <a:latin typeface="Arial "/>
              </a:rPr>
              <a:t>2 minutos del envío, dado que es el tiempo máximo en que se tendría la respuesta</a:t>
            </a:r>
            <a:r>
              <a:rPr lang="es-PE" sz="1200" dirty="0">
                <a:solidFill>
                  <a:srgbClr val="0154A0"/>
                </a:solidFill>
                <a:latin typeface="Arial "/>
              </a:rPr>
              <a:t>) y poder visualizar en pantalla las respuestas de la Solicitud.</a:t>
            </a:r>
            <a:endParaRPr lang="en-US" sz="1200" dirty="0">
              <a:solidFill>
                <a:srgbClr val="0154A0"/>
              </a:solidFill>
              <a:latin typeface="Arial "/>
            </a:endParaRPr>
          </a:p>
          <a:p>
            <a:endParaRPr lang="es-PE" dirty="0"/>
          </a:p>
        </p:txBody>
      </p:sp>
      <p:sp>
        <p:nvSpPr>
          <p:cNvPr id="4" name="Marcador de número de diapositiva 3"/>
          <p:cNvSpPr>
            <a:spLocks noGrp="1"/>
          </p:cNvSpPr>
          <p:nvPr>
            <p:ph type="sldNum" sz="quarter" idx="10"/>
          </p:nvPr>
        </p:nvSpPr>
        <p:spPr/>
        <p:txBody>
          <a:bodyPr/>
          <a:lstStyle/>
          <a:p>
            <a:fld id="{F0D7F884-142E-467D-894F-39A674BBEDBE}" type="slidenum">
              <a:rPr lang="en-US" smtClean="0"/>
              <a:t>19</a:t>
            </a:fld>
            <a:endParaRPr lang="en-US"/>
          </a:p>
        </p:txBody>
      </p:sp>
    </p:spTree>
    <p:extLst>
      <p:ext uri="{BB962C8B-B14F-4D97-AF65-F5344CB8AC3E}">
        <p14:creationId xmlns:p14="http://schemas.microsoft.com/office/powerpoint/2010/main" val="1390764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ulo y Tema">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718154"/>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sp>
        <p:nvSpPr>
          <p:cNvPr id="3" name="Subtítulo 2"/>
          <p:cNvSpPr>
            <a:spLocks noGrp="1"/>
          </p:cNvSpPr>
          <p:nvPr>
            <p:ph type="subTitle" idx="1" hasCustomPrompt="1"/>
          </p:nvPr>
        </p:nvSpPr>
        <p:spPr>
          <a:xfrm>
            <a:off x="4281713" y="3556000"/>
            <a:ext cx="7536213" cy="595774"/>
          </a:xfrm>
          <a:prstGeom prst="rect">
            <a:avLst/>
          </a:prstGeom>
        </p:spPr>
        <p:txBody>
          <a:bodyPr anchor="ctr">
            <a:normAutofit/>
          </a:bodyPr>
          <a:lstStyle>
            <a:lvl1pPr marL="0" indent="0" algn="ctr">
              <a:buNone/>
              <a:defRPr sz="4400" b="0">
                <a:solidFill>
                  <a:schemeClr val="tx1">
                    <a:lumMod val="65000"/>
                    <a:lumOff val="3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Tema</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314098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281713" y="2999449"/>
            <a:ext cx="7536213" cy="859103"/>
          </a:xfrm>
          <a:prstGeom prst="rect">
            <a:avLst/>
          </a:prstGeom>
        </p:spPr>
        <p:txBody>
          <a:bodyPr anchor="ctr"/>
          <a:lstStyle>
            <a:lvl1pPr algn="ctr">
              <a:defRPr sz="6000" b="1">
                <a:solidFill>
                  <a:schemeClr val="tx1">
                    <a:lumMod val="85000"/>
                    <a:lumOff val="15000"/>
                  </a:schemeClr>
                </a:solidFill>
                <a:latin typeface="Corbel" panose="020B0503020204020204" pitchFamily="34" charset="0"/>
              </a:defRPr>
            </a:lvl1pPr>
          </a:lstStyle>
          <a:p>
            <a:r>
              <a:rPr lang="es-ES" dirty="0"/>
              <a:t>Título</a:t>
            </a:r>
            <a:endParaRPr lang="es-PE"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5996" y="5894287"/>
            <a:ext cx="2311021" cy="941741"/>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8151" y="6010403"/>
            <a:ext cx="1652734" cy="709507"/>
          </a:xfrm>
          <a:prstGeom prst="rect">
            <a:avLst/>
          </a:prstGeom>
        </p:spPr>
      </p:pic>
    </p:spTree>
    <p:extLst>
      <p:ext uri="{BB962C8B-B14F-4D97-AF65-F5344CB8AC3E}">
        <p14:creationId xmlns:p14="http://schemas.microsoft.com/office/powerpoint/2010/main" val="2005001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ar y Tex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3" name="Marcador de contenido 2"/>
          <p:cNvSpPr>
            <a:spLocks noGrp="1"/>
          </p:cNvSpPr>
          <p:nvPr>
            <p:ph idx="1" hasCustomPrompt="1"/>
          </p:nvPr>
        </p:nvSpPr>
        <p:spPr>
          <a:xfrm>
            <a:off x="838200" y="1274082"/>
            <a:ext cx="10515600" cy="4351338"/>
          </a:xfrm>
          <a:prstGeom prst="rect">
            <a:avLst/>
          </a:prstGeom>
        </p:spPr>
        <p:txBody>
          <a:bodyPr/>
          <a:lstStyle>
            <a:lvl1pPr marL="0" indent="0">
              <a:buNone/>
              <a:defRPr sz="1800">
                <a:solidFill>
                  <a:srgbClr val="585657"/>
                </a:solidFill>
              </a:defRPr>
            </a:lvl1pPr>
            <a:lvl2pPr marL="457200" indent="0">
              <a:buNone/>
              <a:defRPr/>
            </a:lvl2pPr>
            <a:lvl3pPr marL="914400" indent="0">
              <a:buNone/>
              <a:defRPr/>
            </a:lvl3pPr>
            <a:lvl4pPr marL="1371600" indent="0">
              <a:buNone/>
              <a:defRPr/>
            </a:lvl4pPr>
            <a:lvl5pPr marL="1828800" indent="0">
              <a:buNone/>
              <a:defRPr/>
            </a:lvl5pPr>
          </a:lstStyle>
          <a:p>
            <a:pPr lvl="0"/>
            <a:r>
              <a:rPr lang="es-ES" dirty="0"/>
              <a:t>Texto</a:t>
            </a:r>
            <a:endParaRPr lang="es-PE" dirty="0"/>
          </a:p>
        </p:txBody>
      </p:sp>
      <p:sp>
        <p:nvSpPr>
          <p:cNvPr id="6" name="Marcador de número de diapositiva 5"/>
          <p:cNvSpPr>
            <a:spLocks noGrp="1"/>
          </p:cNvSpPr>
          <p:nvPr>
            <p:ph type="sldNum" sz="quarter" idx="12"/>
          </p:nvPr>
        </p:nvSpPr>
        <p:spPr/>
        <p:txBody>
          <a:bodyPr/>
          <a:lstStyle/>
          <a:p>
            <a:fld id="{07AA8F53-195B-4AEA-B0EA-2C64B1BC155C}" type="slidenum">
              <a:rPr lang="en-US" smtClean="0"/>
              <a:pPr/>
              <a:t>‹Nº›</a:t>
            </a:fld>
            <a:endParaRPr lang="en-US"/>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319251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ular">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157515" y="494619"/>
            <a:ext cx="10196285" cy="546326"/>
          </a:xfrm>
          <a:prstGeom prst="rect">
            <a:avLst/>
          </a:prstGeom>
        </p:spPr>
        <p:txBody>
          <a:bodyPr anchor="ctr"/>
          <a:lstStyle>
            <a:lvl1pPr>
              <a:defRPr sz="4000">
                <a:solidFill>
                  <a:srgbClr val="8DC63F"/>
                </a:solidFill>
                <a:latin typeface="+mn-lt"/>
              </a:defRPr>
            </a:lvl1pPr>
          </a:lstStyle>
          <a:p>
            <a:r>
              <a:rPr lang="es-ES"/>
              <a:t>Haga clic para modificar el estilo de título del patrón</a:t>
            </a:r>
            <a:endParaRPr lang="es-PE" dirty="0"/>
          </a:p>
        </p:txBody>
      </p:sp>
      <p:sp>
        <p:nvSpPr>
          <p:cNvPr id="6" name="Marcador de número de diapositiva 5"/>
          <p:cNvSpPr>
            <a:spLocks noGrp="1"/>
          </p:cNvSpPr>
          <p:nvPr>
            <p:ph type="sldNum" sz="quarter" idx="12"/>
          </p:nvPr>
        </p:nvSpPr>
        <p:spPr/>
        <p:txBody>
          <a:bodyPr/>
          <a:lstStyle/>
          <a:p>
            <a:fld id="{07AA8F53-195B-4AEA-B0EA-2C64B1BC155C}" type="slidenum">
              <a:rPr lang="en-US" smtClean="0"/>
              <a:pPr/>
              <a:t>‹Nº›</a:t>
            </a:fld>
            <a:endParaRPr lang="en-US"/>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57579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bjet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07AA8F53-195B-4AEA-B0EA-2C64B1BC155C}" type="slidenum">
              <a:rPr lang="en-US" smtClean="0"/>
              <a:pPr/>
              <a:t>‹Nº›</a:t>
            </a:fld>
            <a:endParaRPr lang="en-US"/>
          </a:p>
        </p:txBody>
      </p:sp>
      <p:pic>
        <p:nvPicPr>
          <p:cNvPr id="7" name="Imagen 6"/>
          <p:cNvPicPr>
            <a:picLocks noChangeAspect="1"/>
          </p:cNvPicPr>
          <p:nvPr/>
        </p:nvPicPr>
        <p:blipFill>
          <a:blip r:embed="rId3"/>
          <a:stretch>
            <a:fillRect/>
          </a:stretch>
        </p:blipFill>
        <p:spPr>
          <a:xfrm>
            <a:off x="611188" y="555315"/>
            <a:ext cx="406400" cy="424934"/>
          </a:xfrm>
          <a:prstGeom prst="rect">
            <a:avLst/>
          </a:prstGeom>
        </p:spPr>
      </p:pic>
    </p:spTree>
    <p:extLst>
      <p:ext uri="{BB962C8B-B14F-4D97-AF65-F5344CB8AC3E}">
        <p14:creationId xmlns:p14="http://schemas.microsoft.com/office/powerpoint/2010/main" val="17284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07AA8F53-195B-4AEA-B0EA-2C64B1BC155C}" type="slidenum">
              <a:rPr lang="en-US" smtClean="0"/>
              <a:pPr/>
              <a:t>‹Nº›</a:t>
            </a:fld>
            <a:endParaRPr lang="en-US"/>
          </a:p>
        </p:txBody>
      </p:sp>
    </p:spTree>
    <p:extLst>
      <p:ext uri="{BB962C8B-B14F-4D97-AF65-F5344CB8AC3E}">
        <p14:creationId xmlns:p14="http://schemas.microsoft.com/office/powerpoint/2010/main" val="56718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Diapositiva de título">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07AA8F53-195B-4AEA-B0EA-2C64B1BC155C}" type="slidenum">
              <a:rPr lang="en-US" smtClean="0"/>
              <a:pPr/>
              <a:t>‹Nº›</a:t>
            </a:fld>
            <a:endParaRPr lang="en-US"/>
          </a:p>
        </p:txBody>
      </p:sp>
    </p:spTree>
    <p:extLst>
      <p:ext uri="{BB962C8B-B14F-4D97-AF65-F5344CB8AC3E}">
        <p14:creationId xmlns:p14="http://schemas.microsoft.com/office/powerpoint/2010/main" val="297432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950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Marcador de número de diapositiva 5"/>
          <p:cNvSpPr>
            <a:spLocks noGrp="1"/>
          </p:cNvSpPr>
          <p:nvPr>
            <p:ph type="sldNum" sz="quarter" idx="4"/>
          </p:nvPr>
        </p:nvSpPr>
        <p:spPr>
          <a:xfrm>
            <a:off x="4724400" y="6560456"/>
            <a:ext cx="2743200" cy="233589"/>
          </a:xfrm>
          <a:prstGeom prst="rect">
            <a:avLst/>
          </a:prstGeom>
        </p:spPr>
        <p:txBody>
          <a:bodyPr vert="horz" lIns="91440" tIns="45720" rIns="91440" bIns="45720" rtlCol="0" anchor="ctr"/>
          <a:lstStyle>
            <a:lvl1pPr algn="ctr">
              <a:defRPr sz="1400" b="1" i="1">
                <a:solidFill>
                  <a:schemeClr val="bg1"/>
                </a:solidFill>
              </a:defRPr>
            </a:lvl1pPr>
          </a:lstStyle>
          <a:p>
            <a:fld id="{07AA8F53-195B-4AEA-B0EA-2C64B1BC155C}" type="slidenum">
              <a:rPr lang="en-US" smtClean="0"/>
              <a:pPr/>
              <a:t>‹Nº›</a:t>
            </a:fld>
            <a:endParaRPr lang="en-US"/>
          </a:p>
        </p:txBody>
      </p:sp>
    </p:spTree>
    <p:extLst>
      <p:ext uri="{BB962C8B-B14F-4D97-AF65-F5344CB8AC3E}">
        <p14:creationId xmlns:p14="http://schemas.microsoft.com/office/powerpoint/2010/main" val="20583295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3.gif"/><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1.png"/><Relationship Id="rId4" Type="http://schemas.openxmlformats.org/officeDocument/2006/relationships/image" Target="../media/image4.pn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diagramLayout" Target="../diagrams/layout5.xml"/><Relationship Id="rId7" Type="http://schemas.openxmlformats.org/officeDocument/2006/relationships/image" Target="../media/image26.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1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07/relationships/hdphoto" Target="../media/hdphoto13.wdp"/><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microsoft.com/office/2007/relationships/hdphoto" Target="../media/hdphoto15.wdp"/><Relationship Id="rId11" Type="http://schemas.openxmlformats.org/officeDocument/2006/relationships/image" Target="../media/image36.png"/><Relationship Id="rId5" Type="http://schemas.openxmlformats.org/officeDocument/2006/relationships/image" Target="../media/image33.png"/><Relationship Id="rId10" Type="http://schemas.microsoft.com/office/2007/relationships/hdphoto" Target="../media/hdphoto17.wdp"/><Relationship Id="rId4" Type="http://schemas.microsoft.com/office/2007/relationships/hdphoto" Target="../media/hdphoto14.wdp"/><Relationship Id="rId9" Type="http://schemas.openxmlformats.org/officeDocument/2006/relationships/image" Target="../media/image35.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0.png"/><Relationship Id="rId4" Type="http://schemas.microsoft.com/office/2007/relationships/hdphoto" Target="../media/hdphoto18.wdp"/></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3.png"/><Relationship Id="rId1" Type="http://schemas.openxmlformats.org/officeDocument/2006/relationships/slideLayout" Target="../slideLayouts/slideLayout4.xml"/><Relationship Id="rId5" Type="http://schemas.microsoft.com/office/2007/relationships/hdphoto" Target="../media/hdphoto21.wdp"/><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microsoft.com/office/2007/relationships/hdphoto" Target="../media/hdphoto22.wdp"/><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23.wdp"/><Relationship Id="rId5" Type="http://schemas.openxmlformats.org/officeDocument/2006/relationships/image" Target="../media/image54.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microsoft.com/office/2007/relationships/hdphoto" Target="../media/hdphoto23.wd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11.png"/><Relationship Id="rId4" Type="http://schemas.microsoft.com/office/2007/relationships/hdphoto" Target="../media/hdphoto24.wdp"/></Relationships>
</file>

<file path=ppt/slides/_rels/slide2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7.wdp"/><Relationship Id="rId5" Type="http://schemas.openxmlformats.org/officeDocument/2006/relationships/image" Target="../media/image59.png"/><Relationship Id="rId4" Type="http://schemas.microsoft.com/office/2007/relationships/hdphoto" Target="../media/hdphoto26.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emf"/><Relationship Id="rId5" Type="http://schemas.openxmlformats.org/officeDocument/2006/relationships/image" Target="../media/image4.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microsoft.com/office/2007/relationships/hdphoto" Target="../media/hdphoto28.wdp"/></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hewallpaper.co/wp-content/uploads/2016/03/city-traffic-people-smartphone-hd-city-wallpapers-places-landscape-widescreen-images-free-city-photos-city-images-for-windows-desktop-images-background-1600x978.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8" name="AutoShape 4"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0" name="AutoShape 6"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2" name="AutoShape 8"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4" name="AutoShape 10"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6" name="Text Box 9"/>
          <p:cNvSpPr txBox="1">
            <a:spLocks noChangeArrowheads="1"/>
          </p:cNvSpPr>
          <p:nvPr/>
        </p:nvSpPr>
        <p:spPr bwMode="auto">
          <a:xfrm>
            <a:off x="191344" y="23488"/>
            <a:ext cx="8424936" cy="1323439"/>
          </a:xfrm>
          <a:prstGeom prst="rect">
            <a:avLst/>
          </a:prstGeom>
          <a:noFill/>
          <a:effectLst>
            <a:outerShdw blurRad="38100" dist="38100" dir="2700000" algn="tl" rotWithShape="0">
              <a:prstClr val="black">
                <a:alpha val="90000"/>
              </a:prstClr>
            </a:outerShdw>
          </a:effectLst>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8000" b="1" i="1" dirty="0">
                <a:ln w="0"/>
                <a:solidFill>
                  <a:schemeClr val="bg1"/>
                </a:solidFill>
                <a:effectLst>
                  <a:outerShdw blurRad="38100" dist="25400" dir="5400000" algn="ctr" rotWithShape="0">
                    <a:srgbClr val="6E747A">
                      <a:alpha val="43000"/>
                    </a:srgbClr>
                  </a:outerShdw>
                </a:effectLst>
              </a:rPr>
              <a:t>Portabilidad </a:t>
            </a:r>
            <a:endParaRPr lang="es-PE" sz="8000" b="1" i="1" dirty="0">
              <a:ln w="0"/>
              <a:solidFill>
                <a:srgbClr val="FF6702"/>
              </a:solidFill>
              <a:effectLst>
                <a:outerShdw blurRad="38100" dist="25400" dir="5400000" algn="ctr" rotWithShape="0">
                  <a:srgbClr val="6E747A">
                    <a:alpha val="43000"/>
                  </a:srgbClr>
                </a:outerShdw>
              </a:effectLst>
            </a:endParaRPr>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2304" y="5511446"/>
            <a:ext cx="3008243" cy="1225859"/>
          </a:xfrm>
          <a:prstGeom prst="rect">
            <a:avLst/>
          </a:prstGeom>
          <a:effectLst>
            <a:outerShdw blurRad="25400" dist="38100" dir="2700000" algn="tl" rotWithShape="0">
              <a:prstClr val="black">
                <a:alpha val="75000"/>
              </a:prstClr>
            </a:outerShdw>
          </a:effectLst>
        </p:spPr>
      </p:pic>
    </p:spTree>
    <p:extLst>
      <p:ext uri="{BB962C8B-B14F-4D97-AF65-F5344CB8AC3E}">
        <p14:creationId xmlns:p14="http://schemas.microsoft.com/office/powerpoint/2010/main" val="153976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8904" y="2126121"/>
            <a:ext cx="9231592" cy="369332"/>
          </a:xfrm>
          <a:prstGeom prst="rect">
            <a:avLst/>
          </a:prstGeom>
        </p:spPr>
        <p:txBody>
          <a:bodyPr wrap="square">
            <a:spAutoFit/>
          </a:bodyPr>
          <a:lstStyle/>
          <a:p>
            <a:pPr marL="285750" indent="-285750">
              <a:buFont typeface="Wingdings" panose="05000000000000000000" pitchFamily="2" charset="2"/>
              <a:buChar char="ü"/>
              <a:defRPr/>
            </a:pPr>
            <a:r>
              <a:rPr lang="es-MX" dirty="0">
                <a:solidFill>
                  <a:schemeClr val="tx1">
                    <a:lumMod val="65000"/>
                    <a:lumOff val="35000"/>
                  </a:schemeClr>
                </a:solidFill>
                <a:latin typeface="Arial" panose="020B0604020202020204" pitchFamily="34" charset="0"/>
                <a:cs typeface="Arial" panose="020B0604020202020204" pitchFamily="34" charset="0"/>
              </a:rPr>
              <a:t>Si el cliente va a </a:t>
            </a:r>
            <a:r>
              <a:rPr lang="es-MX" i="1" u="sng" dirty="0">
                <a:solidFill>
                  <a:schemeClr val="tx1">
                    <a:lumMod val="65000"/>
                    <a:lumOff val="35000"/>
                  </a:schemeClr>
                </a:solidFill>
                <a:latin typeface="Arial" panose="020B0604020202020204" pitchFamily="34" charset="0"/>
                <a:cs typeface="Arial" panose="020B0604020202020204" pitchFamily="34" charset="0"/>
              </a:rPr>
              <a:t>portar más de 10 unidades</a:t>
            </a:r>
            <a:r>
              <a:rPr lang="es-MX" dirty="0">
                <a:solidFill>
                  <a:schemeClr val="tx1">
                    <a:lumMod val="65000"/>
                    <a:lumOff val="35000"/>
                  </a:schemeClr>
                </a:solidFill>
                <a:latin typeface="Arial" panose="020B0604020202020204" pitchFamily="34" charset="0"/>
                <a:cs typeface="Arial" panose="020B0604020202020204" pitchFamily="34" charset="0"/>
              </a:rPr>
              <a:t>, se le considera </a:t>
            </a:r>
            <a:r>
              <a:rPr lang="es-MX" b="1" i="1" dirty="0">
                <a:solidFill>
                  <a:schemeClr val="tx1">
                    <a:lumMod val="65000"/>
                    <a:lumOff val="35000"/>
                  </a:schemeClr>
                </a:solidFill>
                <a:latin typeface="Arial" panose="020B0604020202020204" pitchFamily="34" charset="0"/>
                <a:cs typeface="Arial" panose="020B0604020202020204" pitchFamily="34" charset="0"/>
              </a:rPr>
              <a:t>“Cliente Especial”.</a:t>
            </a:r>
            <a:endParaRPr lang="en-US" b="1"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 name="Rectangle 5"/>
          <p:cNvSpPr/>
          <p:nvPr/>
        </p:nvSpPr>
        <p:spPr>
          <a:xfrm>
            <a:off x="1343472" y="2636912"/>
            <a:ext cx="4608512" cy="1200329"/>
          </a:xfrm>
          <a:prstGeom prst="rect">
            <a:avLst/>
          </a:prstGeom>
        </p:spPr>
        <p:txBody>
          <a:bodyPr wrap="square">
            <a:spAutoFit/>
          </a:bodyPr>
          <a:lstStyle/>
          <a:p>
            <a:pPr>
              <a:buFont typeface="Wingdings" panose="05000000000000000000" pitchFamily="2" charset="2"/>
              <a:buChar char="ü"/>
            </a:pPr>
            <a:r>
              <a:rPr lang="es-MX" dirty="0">
                <a:solidFill>
                  <a:schemeClr val="tx1">
                    <a:lumMod val="65000"/>
                    <a:lumOff val="35000"/>
                  </a:schemeClr>
                </a:solidFill>
                <a:latin typeface="Arial" panose="020B0604020202020204" pitchFamily="34" charset="0"/>
                <a:cs typeface="Arial" panose="020B0604020202020204" pitchFamily="34" charset="0"/>
              </a:rPr>
              <a:t> El trámite puede extenderse de </a:t>
            </a:r>
            <a:r>
              <a:rPr lang="es-MX" i="1" u="sng" dirty="0">
                <a:solidFill>
                  <a:schemeClr val="tx1">
                    <a:lumMod val="65000"/>
                    <a:lumOff val="35000"/>
                  </a:schemeClr>
                </a:solidFill>
                <a:latin typeface="Arial" panose="020B0604020202020204" pitchFamily="34" charset="0"/>
                <a:cs typeface="Arial" panose="020B0604020202020204" pitchFamily="34" charset="0"/>
              </a:rPr>
              <a:t>1 a 3 días útiles</a:t>
            </a:r>
            <a:r>
              <a:rPr lang="es-MX" dirty="0">
                <a:solidFill>
                  <a:schemeClr val="tx1">
                    <a:lumMod val="65000"/>
                    <a:lumOff val="35000"/>
                  </a:schemeClr>
                </a:solidFill>
                <a:latin typeface="Arial" panose="020B0604020202020204" pitchFamily="34" charset="0"/>
                <a:cs typeface="Arial" panose="020B0604020202020204" pitchFamily="34" charset="0"/>
              </a:rPr>
              <a:t>, igualmente para los domingos o feriados, la portabilidad se ejecutará al siguiente día útil.</a:t>
            </a:r>
          </a:p>
        </p:txBody>
      </p:sp>
      <p:sp>
        <p:nvSpPr>
          <p:cNvPr id="7" name="Rectangle 6"/>
          <p:cNvSpPr/>
          <p:nvPr/>
        </p:nvSpPr>
        <p:spPr>
          <a:xfrm>
            <a:off x="1328904" y="4077072"/>
            <a:ext cx="4536504" cy="2031325"/>
          </a:xfrm>
          <a:prstGeom prst="rect">
            <a:avLst/>
          </a:prstGeom>
        </p:spPr>
        <p:txBody>
          <a:bodyPr wrap="square">
            <a:spAutoFit/>
          </a:bodyPr>
          <a:lstStyle/>
          <a:p>
            <a:pPr>
              <a:buFont typeface="Wingdings" panose="05000000000000000000" pitchFamily="2" charset="2"/>
              <a:buChar char="ü"/>
            </a:pPr>
            <a:r>
              <a:rPr lang="es-MX" dirty="0">
                <a:solidFill>
                  <a:schemeClr val="tx1">
                    <a:lumMod val="65000"/>
                    <a:lumOff val="35000"/>
                  </a:schemeClr>
                </a:solidFill>
                <a:latin typeface="Arial" panose="020B0604020202020204" pitchFamily="34" charset="0"/>
                <a:cs typeface="Arial" panose="020B0604020202020204" pitchFamily="34" charset="0"/>
              </a:rPr>
              <a:t>La fecha de entrega de los equipos o sim para los clientes especiales será acordada entre el Receptor y el cliente, estableciéndose un plazo máximo de 1 mes para que el cliente los recoja, caso contrario el Receptor podrá efectuar la baja del servicio pactado.</a:t>
            </a:r>
          </a:p>
        </p:txBody>
      </p:sp>
      <p:pic>
        <p:nvPicPr>
          <p:cNvPr id="1026" name="Picture 2" descr="https://www.larepublica.net/app/cms/www/images/201406242238080.h.jpg"/>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168008" y="2848758"/>
            <a:ext cx="4752527" cy="34320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9"/>
          <p:cNvSpPr txBox="1">
            <a:spLocks noChangeArrowheads="1"/>
          </p:cNvSpPr>
          <p:nvPr/>
        </p:nvSpPr>
        <p:spPr bwMode="auto">
          <a:xfrm>
            <a:off x="1847528" y="1311151"/>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Cliente especial_ </a:t>
            </a:r>
          </a:p>
        </p:txBody>
      </p:sp>
      <p:pic>
        <p:nvPicPr>
          <p:cNvPr id="12"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3472" y="1330236"/>
            <a:ext cx="432048" cy="423494"/>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r>
              <a:rPr lang="es-PE" dirty="0"/>
              <a:t>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10</a:t>
            </a:fld>
            <a:endParaRPr lang="es-PE"/>
          </a:p>
        </p:txBody>
      </p:sp>
    </p:spTree>
    <p:extLst>
      <p:ext uri="{BB962C8B-B14F-4D97-AF65-F5344CB8AC3E}">
        <p14:creationId xmlns:p14="http://schemas.microsoft.com/office/powerpoint/2010/main" val="361580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flipH="1">
            <a:off x="983432" y="2172237"/>
            <a:ext cx="4492231" cy="4281099"/>
          </a:xfrm>
          <a:prstGeom prst="rect">
            <a:avLst/>
          </a:prstGeom>
        </p:spPr>
      </p:pic>
      <p:sp>
        <p:nvSpPr>
          <p:cNvPr id="6" name="Text Box 9"/>
          <p:cNvSpPr txBox="1">
            <a:spLocks noChangeArrowheads="1"/>
          </p:cNvSpPr>
          <p:nvPr/>
        </p:nvSpPr>
        <p:spPr bwMode="auto">
          <a:xfrm>
            <a:off x="2279576" y="1568986"/>
            <a:ext cx="8064896" cy="707886"/>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000" b="1" dirty="0">
                <a:ln w="0"/>
                <a:solidFill>
                  <a:srgbClr val="8DC63F"/>
                </a:solidFill>
              </a:rPr>
              <a:t>Las etiquetas de portabilidad saldrán a la hora de la evaluación crediticia.</a:t>
            </a:r>
          </a:p>
        </p:txBody>
      </p:sp>
      <p:pic>
        <p:nvPicPr>
          <p:cNvPr id="7"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3512" y="1624261"/>
            <a:ext cx="432048" cy="42349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
          <p:cNvSpPr txBox="1">
            <a:spLocks noChangeArrowheads="1"/>
          </p:cNvSpPr>
          <p:nvPr/>
        </p:nvSpPr>
        <p:spPr bwMode="auto">
          <a:xfrm>
            <a:off x="5214799" y="5560783"/>
            <a:ext cx="5390537" cy="316489"/>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1400" i="1" dirty="0">
                <a:ln w="0"/>
                <a:solidFill>
                  <a:schemeClr val="tx1">
                    <a:lumMod val="65000"/>
                    <a:lumOff val="35000"/>
                  </a:schemeClr>
                </a:solidFill>
              </a:rPr>
              <a:t>*Etiquetas referenciales sujetas a cambios.</a:t>
            </a:r>
          </a:p>
        </p:txBody>
      </p:sp>
      <p:sp>
        <p:nvSpPr>
          <p:cNvPr id="5" name="Título 4"/>
          <p:cNvSpPr>
            <a:spLocks noGrp="1"/>
          </p:cNvSpPr>
          <p:nvPr>
            <p:ph type="title"/>
          </p:nvPr>
        </p:nvSpPr>
        <p:spPr/>
        <p:txBody>
          <a:bodyPr/>
          <a:lstStyle/>
          <a:p>
            <a:r>
              <a:rPr lang="es-PE" dirty="0"/>
              <a:t>Flujo de Portabilidad_</a:t>
            </a:r>
          </a:p>
        </p:txBody>
      </p:sp>
      <p:sp>
        <p:nvSpPr>
          <p:cNvPr id="4" name="Marcador de número de diapositiva 3"/>
          <p:cNvSpPr>
            <a:spLocks noGrp="1"/>
          </p:cNvSpPr>
          <p:nvPr>
            <p:ph type="sldNum" sz="quarter" idx="12"/>
          </p:nvPr>
        </p:nvSpPr>
        <p:spPr/>
        <p:txBody>
          <a:bodyPr/>
          <a:lstStyle/>
          <a:p>
            <a:fld id="{F56A3B38-9D38-47E0-9E9B-DE4425CAD317}" type="slidenum">
              <a:rPr lang="es-PE" smtClean="0"/>
              <a:t>11</a:t>
            </a:fld>
            <a:endParaRPr lang="es-PE"/>
          </a:p>
        </p:txBody>
      </p:sp>
      <p:graphicFrame>
        <p:nvGraphicFramePr>
          <p:cNvPr id="9" name="3 Tabla">
            <a:extLst>
              <a:ext uri="{FF2B5EF4-FFF2-40B4-BE49-F238E27FC236}">
                <a16:creationId xmlns:a16="http://schemas.microsoft.com/office/drawing/2014/main" id="{35DB0337-9C46-4425-B674-2950AD13CD32}"/>
              </a:ext>
            </a:extLst>
          </p:cNvPr>
          <p:cNvGraphicFramePr>
            <a:graphicFrameLocks noGrp="1"/>
          </p:cNvGraphicFramePr>
          <p:nvPr>
            <p:extLst>
              <p:ext uri="{D42A27DB-BD31-4B8C-83A1-F6EECF244321}">
                <p14:modId xmlns:p14="http://schemas.microsoft.com/office/powerpoint/2010/main" val="4019804969"/>
              </p:ext>
            </p:extLst>
          </p:nvPr>
        </p:nvGraphicFramePr>
        <p:xfrm>
          <a:off x="5343116" y="2755377"/>
          <a:ext cx="5616624" cy="2698286"/>
        </p:xfrm>
        <a:graphic>
          <a:graphicData uri="http://schemas.openxmlformats.org/drawingml/2006/table">
            <a:tbl>
              <a:tblPr/>
              <a:tblGrid>
                <a:gridCol w="474304">
                  <a:extLst>
                    <a:ext uri="{9D8B030D-6E8A-4147-A177-3AD203B41FA5}">
                      <a16:colId xmlns:a16="http://schemas.microsoft.com/office/drawing/2014/main" val="20000"/>
                    </a:ext>
                  </a:extLst>
                </a:gridCol>
                <a:gridCol w="5142320">
                  <a:extLst>
                    <a:ext uri="{9D8B030D-6E8A-4147-A177-3AD203B41FA5}">
                      <a16:colId xmlns:a16="http://schemas.microsoft.com/office/drawing/2014/main" val="20003"/>
                    </a:ext>
                  </a:extLst>
                </a:gridCol>
              </a:tblGrid>
              <a:tr h="405339">
                <a:tc gridSpan="2">
                  <a:txBody>
                    <a:bodyPr/>
                    <a:lstStyle/>
                    <a:p>
                      <a:pPr algn="ctr" fontAlgn="b"/>
                      <a:r>
                        <a:rPr lang="es-MX" sz="1600" b="0" i="0" u="none" strike="noStrike" dirty="0">
                          <a:solidFill>
                            <a:srgbClr val="FFFFFF"/>
                          </a:solidFill>
                          <a:effectLst/>
                          <a:latin typeface="Arial" panose="020B0604020202020204" pitchFamily="34" charset="0"/>
                          <a:cs typeface="Arial" panose="020B0604020202020204" pitchFamily="34" charset="0"/>
                        </a:rPr>
                        <a:t>Etiquetas de evaluación crediticia</a:t>
                      </a:r>
                    </a:p>
                  </a:txBody>
                  <a:tcPr marL="9077" marR="9077" marT="9077" marB="0" anchor="ctr">
                    <a:lnL>
                      <a:noFill/>
                    </a:lnL>
                    <a:lnR>
                      <a:noFill/>
                    </a:lnR>
                    <a:lnT>
                      <a:noFill/>
                    </a:lnT>
                    <a:lnB>
                      <a:noFill/>
                    </a:lnB>
                    <a:solidFill>
                      <a:srgbClr val="808080"/>
                    </a:solidFill>
                  </a:tcPr>
                </a:tc>
                <a:tc hMerge="1">
                  <a:txBody>
                    <a:bodyPr/>
                    <a:lstStyle/>
                    <a:p>
                      <a:endParaRPr lang="es-MX"/>
                    </a:p>
                  </a:txBody>
                  <a:tcPr>
                    <a:lnL w="12700" cmpd="sng">
                      <a:noFill/>
                      <a:prstDash val="solid"/>
                    </a:lnL>
                  </a:tcPr>
                </a:tc>
                <a:extLst>
                  <a:ext uri="{0D108BD9-81ED-4DB2-BD59-A6C34878D82A}">
                    <a16:rowId xmlns:a16="http://schemas.microsoft.com/office/drawing/2014/main" val="10000"/>
                  </a:ext>
                </a:extLst>
              </a:tr>
              <a:tr h="280599">
                <a:tc>
                  <a:txBody>
                    <a:bodyPr/>
                    <a:lstStyle/>
                    <a:p>
                      <a:pPr algn="ctr" fontAlgn="b"/>
                      <a:endParaRPr lang="es-MX" sz="1400" b="0" i="0" u="none" strike="noStrike">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a:noFill/>
                    </a:lnR>
                    <a:lnT>
                      <a:noFill/>
                    </a:lnT>
                    <a:lnB>
                      <a:noFill/>
                    </a:lnB>
                  </a:tcPr>
                </a:tc>
                <a:tc>
                  <a:txBody>
                    <a:bodyPr/>
                    <a:lstStyle/>
                    <a:p>
                      <a:pPr algn="ctr"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a:noFill/>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490">
                <a:tc>
                  <a:txBody>
                    <a:bodyPr/>
                    <a:lstStyle/>
                    <a:p>
                      <a:pPr algn="l" fontAlgn="b"/>
                      <a:endParaRPr lang="es-MX" sz="1100" b="0" i="0" u="none" strike="noStrike">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s-MX" sz="1600" b="1" i="0" u="none" strike="noStrike" dirty="0">
                          <a:solidFill>
                            <a:srgbClr val="000000"/>
                          </a:solidFill>
                          <a:effectLst/>
                          <a:latin typeface="Arial" panose="020B0604020202020204" pitchFamily="34" charset="0"/>
                          <a:cs typeface="Arial" panose="020B0604020202020204" pitchFamily="34" charset="0"/>
                        </a:rPr>
                        <a:t>Actualización</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222925">
                <a:tc>
                  <a:txBody>
                    <a:bodyPr/>
                    <a:lstStyle/>
                    <a:p>
                      <a:pPr algn="l" fontAlgn="b"/>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3216">
                <a:tc>
                  <a:txBody>
                    <a:bodyPr/>
                    <a:lstStyle/>
                    <a:p>
                      <a:pPr algn="l" fontAlgn="b"/>
                      <a:endParaRPr lang="es-MX" sz="1100" b="0" i="0" u="none" strike="noStrike" dirty="0">
                        <a:solidFill>
                          <a:srgbClr val="000000"/>
                        </a:solidFill>
                        <a:effectLst/>
                        <a:latin typeface="Arial" panose="020B0604020202020204" pitchFamily="34" charset="0"/>
                        <a:cs typeface="Arial" panose="020B0604020202020204" pitchFamily="34" charset="0"/>
                      </a:endParaRPr>
                    </a:p>
                  </a:txBody>
                  <a:tcPr marL="9077" marR="9077" marT="9077" marB="0" vert="vert27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s-MX" sz="1400" b="0" i="0" u="none" strike="noStrike" dirty="0">
                        <a:solidFill>
                          <a:srgbClr val="000000"/>
                        </a:solidFill>
                        <a:effectLst/>
                        <a:latin typeface="Arial" panose="020B0604020202020204" pitchFamily="34" charset="0"/>
                        <a:cs typeface="Arial" panose="020B0604020202020204" pitchFamily="34" charset="0"/>
                      </a:endParaRPr>
                    </a:p>
                  </a:txBody>
                  <a:tcPr marL="9077" marR="9077" marT="90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8811">
                <a:tc rowSpan="4">
                  <a:txBody>
                    <a:bodyPr/>
                    <a:lstStyle/>
                    <a:p>
                      <a:pPr algn="ctr" fontAlgn="ctr"/>
                      <a:r>
                        <a:rPr lang="es-MX" sz="1400" b="0" i="0" u="none" strike="noStrike" dirty="0">
                          <a:solidFill>
                            <a:srgbClr val="FFFFFF"/>
                          </a:solidFill>
                          <a:effectLst/>
                          <a:latin typeface="Arial" panose="020B0604020202020204" pitchFamily="34" charset="0"/>
                          <a:cs typeface="Arial" panose="020B0604020202020204" pitchFamily="34" charset="0"/>
                        </a:rPr>
                        <a:t>Portabilidad</a:t>
                      </a:r>
                    </a:p>
                  </a:txBody>
                  <a:tcPr marL="9077" marR="9077" marT="9077"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l" fontAlgn="ctr"/>
                      <a:r>
                        <a:rPr lang="es-MX" sz="1400" b="0" i="0" u="none" strike="noStrike" dirty="0">
                          <a:solidFill>
                            <a:srgbClr val="1F497D"/>
                          </a:solidFill>
                          <a:effectLst/>
                          <a:latin typeface="Arial" panose="020B0604020202020204" pitchFamily="34" charset="0"/>
                          <a:cs typeface="Arial" panose="020B0604020202020204" pitchFamily="34" charset="0"/>
                        </a:rPr>
                        <a:t>PORTABILIDAD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4474">
                <a:tc vMerge="1">
                  <a:txBody>
                    <a:bodyPr/>
                    <a:lstStyle/>
                    <a:p>
                      <a:endParaRPr lang="es-MX"/>
                    </a:p>
                  </a:txBody>
                  <a:tcPr/>
                </a:tc>
                <a:tc>
                  <a:txBody>
                    <a:bodyPr/>
                    <a:lstStyle/>
                    <a:p>
                      <a:pPr algn="l" fontAlgn="ctr"/>
                      <a:r>
                        <a:rPr lang="es-MX" sz="1400" b="0" i="0" u="none" strike="noStrike" dirty="0">
                          <a:solidFill>
                            <a:srgbClr val="1F497D"/>
                          </a:solidFill>
                          <a:effectLst/>
                          <a:latin typeface="Arial" panose="020B0604020202020204" pitchFamily="34" charset="0"/>
                          <a:cs typeface="Arial" panose="020B0604020202020204" pitchFamily="34" charset="0"/>
                        </a:rPr>
                        <a:t>VR PORTA - PLANES ENTEL CHIP Y/O VEP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3216">
                <a:tc vMerge="1">
                  <a:txBody>
                    <a:bodyPr/>
                    <a:lstStyle/>
                    <a:p>
                      <a:endParaRPr lang="es-MX"/>
                    </a:p>
                  </a:txBody>
                  <a:tcPr>
                    <a:lnT w="12700" cap="flat" cmpd="sng" algn="ctr">
                      <a:solidFill>
                        <a:srgbClr val="000000"/>
                      </a:solidFill>
                      <a:prstDash val="solid"/>
                      <a:round/>
                      <a:headEnd type="none" w="med" len="med"/>
                      <a:tailEnd type="none" w="med" len="med"/>
                    </a:lnT>
                  </a:tcPr>
                </a:tc>
                <a:tc>
                  <a:txBody>
                    <a:bodyPr/>
                    <a:lstStyle/>
                    <a:p>
                      <a:pPr algn="l" fontAlgn="ctr"/>
                      <a:r>
                        <a:rPr lang="es-MX" sz="1400" b="0" i="0" u="none" strike="noStrike" kern="1200" dirty="0">
                          <a:solidFill>
                            <a:srgbClr val="1F497D"/>
                          </a:solidFill>
                          <a:effectLst/>
                          <a:latin typeface="Arial" panose="020B0604020202020204" pitchFamily="34" charset="0"/>
                          <a:ea typeface="+mn-ea"/>
                          <a:cs typeface="Arial" panose="020B0604020202020204" pitchFamily="34" charset="0"/>
                        </a:rPr>
                        <a:t>(VR PORTA) - SOLO PLANES ENTEL CHIP</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83216">
                <a:tc vMerge="1">
                  <a:txBody>
                    <a:bodyPr/>
                    <a:lstStyle/>
                    <a:p>
                      <a:endParaRPr lang="es-MX"/>
                    </a:p>
                  </a:txBody>
                  <a:tcPr/>
                </a:tc>
                <a:tc>
                  <a:txBody>
                    <a:bodyPr/>
                    <a:lstStyle/>
                    <a:p>
                      <a:pPr algn="l" fontAlgn="ctr"/>
                      <a:r>
                        <a:rPr lang="es-MX" sz="1400" b="0" i="0" u="none" strike="noStrike" kern="1200" dirty="0">
                          <a:solidFill>
                            <a:srgbClr val="1F497D"/>
                          </a:solidFill>
                          <a:effectLst/>
                          <a:latin typeface="Arial" panose="020B0604020202020204" pitchFamily="34" charset="0"/>
                          <a:ea typeface="+mn-ea"/>
                          <a:cs typeface="Arial" panose="020B0604020202020204" pitchFamily="34" charset="0"/>
                        </a:rPr>
                        <a:t>PORTABILIDAD - SOLO PLANES ENTEL CHIP </a:t>
                      </a:r>
                    </a:p>
                  </a:txBody>
                  <a:tcPr marL="9077" marR="9077" marT="90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90894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1116676760"/>
              </p:ext>
            </p:extLst>
          </p:nvPr>
        </p:nvGraphicFramePr>
        <p:xfrm>
          <a:off x="1199456" y="3135424"/>
          <a:ext cx="9923176" cy="2942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 Box 9"/>
          <p:cNvSpPr txBox="1">
            <a:spLocks noChangeArrowheads="1"/>
          </p:cNvSpPr>
          <p:nvPr/>
        </p:nvSpPr>
        <p:spPr bwMode="auto">
          <a:xfrm>
            <a:off x="2063552" y="1628800"/>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Si la orden es aprobada_ </a:t>
            </a:r>
          </a:p>
        </p:txBody>
      </p:sp>
      <p:pic>
        <p:nvPicPr>
          <p:cNvPr id="26" name="Picture 2" descr="https://upload.wikimedia.org/wikipedia/commons/thumb/5/50/Yes_Check_Circle.svg/2000px-Yes_Check_Circle.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9496" y="1700808"/>
            <a:ext cx="432048" cy="42349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rotWithShape="1">
          <a:blip r:embed="rId8">
            <a:extLst>
              <a:ext uri="{28A0092B-C50C-407E-A947-70E740481C1C}">
                <a14:useLocalDpi xmlns:a14="http://schemas.microsoft.com/office/drawing/2010/main" val="0"/>
              </a:ext>
            </a:extLst>
          </a:blip>
          <a:srcRect b="34157"/>
          <a:stretch/>
        </p:blipFill>
        <p:spPr>
          <a:xfrm flipH="1">
            <a:off x="7752184" y="762672"/>
            <a:ext cx="3528392" cy="2378296"/>
          </a:xfrm>
          <a:prstGeom prst="rect">
            <a:avLst/>
          </a:prstGeom>
        </p:spPr>
      </p:pic>
      <p:sp>
        <p:nvSpPr>
          <p:cNvPr id="7" name="CuadroTexto 6"/>
          <p:cNvSpPr txBox="1"/>
          <p:nvPr/>
        </p:nvSpPr>
        <p:spPr>
          <a:xfrm>
            <a:off x="2095956" y="2281848"/>
            <a:ext cx="6696744" cy="646331"/>
          </a:xfrm>
          <a:prstGeom prst="rect">
            <a:avLst/>
          </a:prstGeom>
          <a:noFill/>
        </p:spPr>
        <p:txBody>
          <a:bodyPr wrap="square" rtlCol="0">
            <a:spAutoFit/>
          </a:bodyPr>
          <a:lstStyle/>
          <a:p>
            <a:r>
              <a:rPr lang="es-PE" dirty="0">
                <a:solidFill>
                  <a:schemeClr val="tx1">
                    <a:lumMod val="65000"/>
                    <a:lumOff val="35000"/>
                  </a:schemeClr>
                </a:solidFill>
                <a:latin typeface="Arial" panose="020B0604020202020204" pitchFamily="34" charset="0"/>
                <a:cs typeface="Arial" panose="020B0604020202020204" pitchFamily="34" charset="0"/>
              </a:rPr>
              <a:t>Recuerda hacer firmar al cliente los anexos de venta correspondientes (</a:t>
            </a:r>
            <a:r>
              <a:rPr lang="es-PE" dirty="0" err="1">
                <a:solidFill>
                  <a:schemeClr val="tx1">
                    <a:lumMod val="65000"/>
                    <a:lumOff val="35000"/>
                  </a:schemeClr>
                </a:solidFill>
                <a:latin typeface="Arial" panose="020B0604020202020204" pitchFamily="34" charset="0"/>
                <a:cs typeface="Arial" panose="020B0604020202020204" pitchFamily="34" charset="0"/>
              </a:rPr>
              <a:t>postpago</a:t>
            </a:r>
            <a:r>
              <a:rPr lang="es-PE" dirty="0">
                <a:solidFill>
                  <a:schemeClr val="tx1">
                    <a:lumMod val="65000"/>
                    <a:lumOff val="35000"/>
                  </a:schemeClr>
                </a:solidFill>
                <a:latin typeface="Arial" panose="020B0604020202020204" pitchFamily="34" charset="0"/>
                <a:cs typeface="Arial" panose="020B0604020202020204" pitchFamily="34" charset="0"/>
              </a:rPr>
              <a:t> o prepago).</a:t>
            </a:r>
          </a:p>
        </p:txBody>
      </p:sp>
      <p:sp>
        <p:nvSpPr>
          <p:cNvPr id="3" name="Título 2"/>
          <p:cNvSpPr>
            <a:spLocks noGrp="1"/>
          </p:cNvSpPr>
          <p:nvPr>
            <p:ph type="title"/>
          </p:nvPr>
        </p:nvSpPr>
        <p:spPr/>
        <p:txBody>
          <a:bodyPr/>
          <a:lstStyle/>
          <a:p>
            <a:r>
              <a:rPr lang="es-PE" dirty="0"/>
              <a:t>Flujo de 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12</a:t>
            </a:fld>
            <a:endParaRPr lang="es-PE"/>
          </a:p>
        </p:txBody>
      </p:sp>
    </p:spTree>
    <p:extLst>
      <p:ext uri="{BB962C8B-B14F-4D97-AF65-F5344CB8AC3E}">
        <p14:creationId xmlns:p14="http://schemas.microsoft.com/office/powerpoint/2010/main" val="183395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263352" y="1916832"/>
            <a:ext cx="4608512" cy="4608512"/>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ángulo 3"/>
          <p:cNvSpPr/>
          <p:nvPr/>
        </p:nvSpPr>
        <p:spPr>
          <a:xfrm>
            <a:off x="4893924" y="1400043"/>
            <a:ext cx="6552728" cy="4801314"/>
          </a:xfrm>
          <a:prstGeom prst="rect">
            <a:avLst/>
          </a:prstGeom>
        </p:spPr>
        <p:txBody>
          <a:bodyPr wrap="square">
            <a:spAutoFit/>
          </a:bodyPr>
          <a:lstStyle/>
          <a:p>
            <a:r>
              <a:rPr lang="es-ES" b="1" i="1" dirty="0">
                <a:solidFill>
                  <a:srgbClr val="FF6702"/>
                </a:solidFill>
                <a:latin typeface="Arial" panose="020B0604020202020204" pitchFamily="34" charset="0"/>
                <a:cs typeface="Arial" panose="020B0604020202020204" pitchFamily="34" charset="0"/>
              </a:rPr>
              <a:t>ABDCP  y Cedente:  </a:t>
            </a:r>
          </a:p>
          <a:p>
            <a:r>
              <a:rPr lang="es-ES" dirty="0">
                <a:solidFill>
                  <a:schemeClr val="tx1">
                    <a:lumMod val="65000"/>
                    <a:lumOff val="35000"/>
                  </a:schemeClr>
                </a:solidFill>
                <a:latin typeface="Arial" panose="020B0604020202020204" pitchFamily="34" charset="0"/>
                <a:cs typeface="Arial" panose="020B0604020202020204" pitchFamily="34" charset="0"/>
              </a:rPr>
              <a:t>ABDCP tiene máximo 30 segundos para en enviar la consulta del receptor al cedente y viceversa. </a:t>
            </a:r>
            <a:br>
              <a:rPr lang="es-ES" dirty="0">
                <a:solidFill>
                  <a:schemeClr val="tx1">
                    <a:lumMod val="65000"/>
                    <a:lumOff val="35000"/>
                  </a:schemeClr>
                </a:solidFill>
                <a:latin typeface="Arial" panose="020B0604020202020204" pitchFamily="34" charset="0"/>
                <a:cs typeface="Arial" panose="020B0604020202020204" pitchFamily="34" charset="0"/>
              </a:rPr>
            </a:br>
            <a:r>
              <a:rPr lang="es-ES" dirty="0">
                <a:solidFill>
                  <a:schemeClr val="tx1">
                    <a:lumMod val="65000"/>
                    <a:lumOff val="35000"/>
                  </a:schemeClr>
                </a:solidFill>
                <a:latin typeface="Arial" panose="020B0604020202020204" pitchFamily="34" charset="0"/>
                <a:cs typeface="Arial" panose="020B0604020202020204" pitchFamily="34" charset="0"/>
              </a:rPr>
              <a:t>El cedente tiene máximo 1 minuto para enviar su respuesta al ABDCP (positiva u objeción). Por lo que de ser así, máximo en 2 minutos se tiene la respuesta si la solicitud procede o no.</a:t>
            </a:r>
          </a:p>
          <a:p>
            <a:endParaRPr lang="es-ES" dirty="0">
              <a:solidFill>
                <a:schemeClr val="tx1">
                  <a:lumMod val="65000"/>
                  <a:lumOff val="35000"/>
                </a:schemeClr>
              </a:solidFill>
              <a:latin typeface="Arial" panose="020B0604020202020204" pitchFamily="34" charset="0"/>
              <a:cs typeface="Arial" panose="020B0604020202020204" pitchFamily="34" charset="0"/>
            </a:endParaRPr>
          </a:p>
          <a:p>
            <a:r>
              <a:rPr lang="es-ES" b="1" i="1" dirty="0">
                <a:solidFill>
                  <a:srgbClr val="FF6702"/>
                </a:solidFill>
                <a:latin typeface="Arial" panose="020B0604020202020204" pitchFamily="34" charset="0"/>
                <a:cs typeface="Arial" panose="020B0604020202020204" pitchFamily="34" charset="0"/>
              </a:rPr>
              <a:t>ABDCP: </a:t>
            </a:r>
            <a:br>
              <a:rPr lang="es-ES" dirty="0">
                <a:solidFill>
                  <a:schemeClr val="tx1">
                    <a:lumMod val="65000"/>
                    <a:lumOff val="35000"/>
                  </a:schemeClr>
                </a:solidFill>
                <a:latin typeface="Arial" panose="020B0604020202020204" pitchFamily="34" charset="0"/>
                <a:cs typeface="Arial" panose="020B0604020202020204" pitchFamily="34" charset="0"/>
              </a:rPr>
            </a:br>
            <a:r>
              <a:rPr lang="es-ES" dirty="0">
                <a:solidFill>
                  <a:schemeClr val="tx1">
                    <a:lumMod val="65000"/>
                    <a:lumOff val="35000"/>
                  </a:schemeClr>
                </a:solidFill>
                <a:latin typeface="Arial" panose="020B0604020202020204" pitchFamily="34" charset="0"/>
                <a:cs typeface="Arial" panose="020B0604020202020204" pitchFamily="34" charset="0"/>
              </a:rPr>
              <a:t>Si el ABDCP aprueba la solicitud, el cedente realizará la desactivación de la línea en la fecha y hora que el receptor programa la activación de la línea.</a:t>
            </a:r>
          </a:p>
          <a:p>
            <a:endParaRPr lang="es-ES" dirty="0">
              <a:solidFill>
                <a:schemeClr val="tx1">
                  <a:lumMod val="65000"/>
                  <a:lumOff val="35000"/>
                </a:schemeClr>
              </a:solidFill>
              <a:latin typeface="Arial" panose="020B0604020202020204" pitchFamily="34" charset="0"/>
              <a:cs typeface="Arial" panose="020B0604020202020204" pitchFamily="34" charset="0"/>
            </a:endParaRPr>
          </a:p>
          <a:p>
            <a:r>
              <a:rPr lang="es-ES" b="1" i="1" dirty="0">
                <a:solidFill>
                  <a:srgbClr val="FF6702"/>
                </a:solidFill>
                <a:latin typeface="Arial" panose="020B0604020202020204" pitchFamily="34" charset="0"/>
                <a:cs typeface="Arial" panose="020B0604020202020204" pitchFamily="34" charset="0"/>
              </a:rPr>
              <a:t>Delivery: </a:t>
            </a:r>
            <a:br>
              <a:rPr lang="es-ES" dirty="0">
                <a:solidFill>
                  <a:schemeClr val="tx1">
                    <a:lumMod val="65000"/>
                    <a:lumOff val="35000"/>
                  </a:schemeClr>
                </a:solidFill>
                <a:latin typeface="Arial" panose="020B0604020202020204" pitchFamily="34" charset="0"/>
                <a:cs typeface="Arial" panose="020B0604020202020204" pitchFamily="34" charset="0"/>
              </a:rPr>
            </a:br>
            <a:r>
              <a:rPr lang="es-ES" dirty="0">
                <a:solidFill>
                  <a:schemeClr val="tx1">
                    <a:lumMod val="65000"/>
                    <a:lumOff val="35000"/>
                  </a:schemeClr>
                </a:solidFill>
                <a:latin typeface="Arial" panose="020B0604020202020204" pitchFamily="34" charset="0"/>
                <a:cs typeface="Arial" panose="020B0604020202020204" pitchFamily="34" charset="0"/>
              </a:rPr>
              <a:t>El foco es la entrega en el mismo punto, pero se puede manejar excepciones, en cuyo caso la hora máxima para ingresar estas órdenes serán hasta las 10 am, para cumplir con los plazos de atención.</a:t>
            </a:r>
          </a:p>
        </p:txBody>
      </p:sp>
      <p:sp>
        <p:nvSpPr>
          <p:cNvPr id="6" name="Título 5"/>
          <p:cNvSpPr>
            <a:spLocks noGrp="1"/>
          </p:cNvSpPr>
          <p:nvPr>
            <p:ph type="title"/>
          </p:nvPr>
        </p:nvSpPr>
        <p:spPr/>
        <p:txBody>
          <a:bodyPr/>
          <a:lstStyle/>
          <a:p>
            <a:r>
              <a:rPr lang="es-PE" dirty="0"/>
              <a:t>Flujo de Portabilidad_</a:t>
            </a:r>
          </a:p>
        </p:txBody>
      </p:sp>
      <p:sp>
        <p:nvSpPr>
          <p:cNvPr id="3" name="Marcador de número de diapositiva 2"/>
          <p:cNvSpPr>
            <a:spLocks noGrp="1"/>
          </p:cNvSpPr>
          <p:nvPr>
            <p:ph type="sldNum" sz="quarter" idx="12"/>
          </p:nvPr>
        </p:nvSpPr>
        <p:spPr/>
        <p:txBody>
          <a:bodyPr/>
          <a:lstStyle/>
          <a:p>
            <a:fld id="{F56A3B38-9D38-47E0-9E9B-DE4425CAD317}" type="slidenum">
              <a:rPr lang="es-PE" smtClean="0"/>
              <a:t>13</a:t>
            </a:fld>
            <a:endParaRPr lang="es-PE"/>
          </a:p>
        </p:txBody>
      </p:sp>
    </p:spTree>
    <p:extLst>
      <p:ext uri="{BB962C8B-B14F-4D97-AF65-F5344CB8AC3E}">
        <p14:creationId xmlns:p14="http://schemas.microsoft.com/office/powerpoint/2010/main" val="2748917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980" r="36544" b="17261"/>
          <a:stretch/>
        </p:blipFill>
        <p:spPr>
          <a:xfrm>
            <a:off x="8885290" y="3045986"/>
            <a:ext cx="2251270" cy="3551366"/>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Diagrama 3"/>
          <p:cNvGraphicFramePr/>
          <p:nvPr>
            <p:extLst>
              <p:ext uri="{D42A27DB-BD31-4B8C-83A1-F6EECF244321}">
                <p14:modId xmlns:p14="http://schemas.microsoft.com/office/powerpoint/2010/main" val="3526322338"/>
              </p:ext>
            </p:extLst>
          </p:nvPr>
        </p:nvGraphicFramePr>
        <p:xfrm>
          <a:off x="1495872" y="3309501"/>
          <a:ext cx="6652591" cy="30243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Text Box 9"/>
          <p:cNvSpPr txBox="1">
            <a:spLocks noChangeArrowheads="1"/>
          </p:cNvSpPr>
          <p:nvPr/>
        </p:nvSpPr>
        <p:spPr bwMode="auto">
          <a:xfrm>
            <a:off x="1919001" y="1608406"/>
            <a:ext cx="5257119"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Si la orden es rechazada_ </a:t>
            </a:r>
          </a:p>
        </p:txBody>
      </p:sp>
      <p:pic>
        <p:nvPicPr>
          <p:cNvPr id="26" name="Picture 2" descr="https://upload.wikimedia.org/wikipedia/commons/thumb/5/50/Yes_Check_Circle.svg/2000px-Yes_Check_Circle.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14945" y="1627491"/>
            <a:ext cx="432048" cy="423494"/>
          </a:xfrm>
          <a:prstGeom prst="rect">
            <a:avLst/>
          </a:prstGeom>
          <a:noFill/>
          <a:extLst>
            <a:ext uri="{909E8E84-426E-40DD-AFC4-6F175D3DCCD1}">
              <a14:hiddenFill xmlns:a14="http://schemas.microsoft.com/office/drawing/2010/main">
                <a:solidFill>
                  <a:srgbClr val="FFFFFF"/>
                </a:solidFill>
              </a14:hiddenFill>
            </a:ext>
          </a:extLst>
        </p:spPr>
      </p:pic>
      <p:sp>
        <p:nvSpPr>
          <p:cNvPr id="3" name="Llamada rectangular redondeada 2"/>
          <p:cNvSpPr/>
          <p:nvPr/>
        </p:nvSpPr>
        <p:spPr>
          <a:xfrm>
            <a:off x="8384635" y="1052736"/>
            <a:ext cx="2967949" cy="1800200"/>
          </a:xfrm>
          <a:prstGeom prst="wedgeRoundRectCallout">
            <a:avLst>
              <a:gd name="adj1" fmla="val -2776"/>
              <a:gd name="adj2" fmla="val 63097"/>
              <a:gd name="adj3" fmla="val 16667"/>
            </a:avLst>
          </a:prstGeom>
          <a:ln w="38100"/>
        </p:spPr>
        <p:style>
          <a:lnRef idx="2">
            <a:schemeClr val="accent5"/>
          </a:lnRef>
          <a:fillRef idx="1">
            <a:schemeClr val="lt1"/>
          </a:fillRef>
          <a:effectRef idx="0">
            <a:schemeClr val="accent5"/>
          </a:effectRef>
          <a:fontRef idx="minor">
            <a:schemeClr val="dk1"/>
          </a:fontRef>
        </p:style>
        <p:txBody>
          <a:bodyPr rtlCol="0" anchor="ctr"/>
          <a:lstStyle/>
          <a:p>
            <a:r>
              <a:rPr lang="es-MX" sz="1600" b="1" dirty="0">
                <a:solidFill>
                  <a:srgbClr val="FF6702"/>
                </a:solidFill>
                <a:latin typeface="Arial" panose="020B0604020202020204" pitchFamily="34" charset="0"/>
                <a:cs typeface="Arial" panose="020B0604020202020204" pitchFamily="34" charset="0"/>
              </a:rPr>
              <a:t>Rechazos por ABDCP:</a:t>
            </a:r>
            <a:br>
              <a:rPr lang="es-MX" sz="1600" b="1" dirty="0">
                <a:solidFill>
                  <a:srgbClr val="FF6702"/>
                </a:solidFill>
                <a:latin typeface="Arial" panose="020B0604020202020204" pitchFamily="34" charset="0"/>
                <a:cs typeface="Arial" panose="020B0604020202020204" pitchFamily="34" charset="0"/>
              </a:rPr>
            </a:br>
            <a:r>
              <a:rPr lang="es-MX" sz="1600" b="1" dirty="0">
                <a:solidFill>
                  <a:srgbClr val="FF6702"/>
                </a:solidFill>
                <a:latin typeface="Arial" panose="020B0604020202020204" pitchFamily="34" charset="0"/>
                <a:cs typeface="Arial" panose="020B0604020202020204" pitchFamily="34" charset="0"/>
              </a:rPr>
              <a:t> </a:t>
            </a:r>
            <a:r>
              <a:rPr lang="es-MX" sz="1600" dirty="0">
                <a:solidFill>
                  <a:srgbClr val="0154A0"/>
                </a:solidFill>
                <a:latin typeface="Arial" panose="020B0604020202020204" pitchFamily="34" charset="0"/>
                <a:cs typeface="Arial" panose="020B0604020202020204" pitchFamily="34" charset="0"/>
              </a:rPr>
              <a:t>No se envía mail.</a:t>
            </a:r>
          </a:p>
          <a:p>
            <a:r>
              <a:rPr lang="es-MX" sz="1600" b="1" dirty="0">
                <a:solidFill>
                  <a:srgbClr val="FF6702"/>
                </a:solidFill>
                <a:latin typeface="Arial" panose="020B0604020202020204" pitchFamily="34" charset="0"/>
                <a:cs typeface="Arial" panose="020B0604020202020204" pitchFamily="34" charset="0"/>
              </a:rPr>
              <a:t>Rechazo por Deuda (CEDENTE): </a:t>
            </a:r>
            <a:br>
              <a:rPr lang="es-MX" sz="1600" b="1" dirty="0">
                <a:solidFill>
                  <a:srgbClr val="FF6702"/>
                </a:solidFill>
                <a:latin typeface="Arial" panose="020B0604020202020204" pitchFamily="34" charset="0"/>
                <a:cs typeface="Arial" panose="020B0604020202020204" pitchFamily="34" charset="0"/>
              </a:rPr>
            </a:br>
            <a:r>
              <a:rPr lang="es-MX" sz="1600" dirty="0">
                <a:solidFill>
                  <a:srgbClr val="0154A0"/>
                </a:solidFill>
                <a:latin typeface="Arial" panose="020B0604020202020204" pitchFamily="34" charset="0"/>
                <a:cs typeface="Arial" panose="020B0604020202020204" pitchFamily="34" charset="0"/>
              </a:rPr>
              <a:t>Se adjunta </a:t>
            </a:r>
            <a:r>
              <a:rPr lang="es-MX" sz="1600" dirty="0" err="1">
                <a:solidFill>
                  <a:srgbClr val="0154A0"/>
                </a:solidFill>
                <a:latin typeface="Arial" panose="020B0604020202020204" pitchFamily="34" charset="0"/>
                <a:cs typeface="Arial" panose="020B0604020202020204" pitchFamily="34" charset="0"/>
              </a:rPr>
              <a:t>voucher</a:t>
            </a:r>
            <a:r>
              <a:rPr lang="es-MX" sz="1600" dirty="0">
                <a:solidFill>
                  <a:srgbClr val="0154A0"/>
                </a:solidFill>
                <a:latin typeface="Arial" panose="020B0604020202020204" pitchFamily="34" charset="0"/>
                <a:cs typeface="Arial" panose="020B0604020202020204" pitchFamily="34" charset="0"/>
              </a:rPr>
              <a:t> y recibo.</a:t>
            </a:r>
            <a:endParaRPr lang="en-US" sz="1600" dirty="0">
              <a:solidFill>
                <a:srgbClr val="0154A0"/>
              </a:solidFill>
              <a:latin typeface="Arial" panose="020B0604020202020204" pitchFamily="34" charset="0"/>
              <a:cs typeface="Arial" panose="020B0604020202020204" pitchFamily="34" charset="0"/>
            </a:endParaRPr>
          </a:p>
        </p:txBody>
      </p:sp>
      <p:sp>
        <p:nvSpPr>
          <p:cNvPr id="7" name="CuadroTexto 6"/>
          <p:cNvSpPr txBox="1"/>
          <p:nvPr/>
        </p:nvSpPr>
        <p:spPr>
          <a:xfrm>
            <a:off x="1919001" y="2194666"/>
            <a:ext cx="5956941" cy="923330"/>
          </a:xfrm>
          <a:prstGeom prst="rect">
            <a:avLst/>
          </a:prstGeom>
          <a:noFill/>
        </p:spPr>
        <p:txBody>
          <a:bodyPr wrap="square" rtlCol="0">
            <a:spAutoFit/>
          </a:bodyPr>
          <a:lstStyle/>
          <a:p>
            <a:r>
              <a:rPr lang="es-PE" dirty="0">
                <a:solidFill>
                  <a:schemeClr val="tx1">
                    <a:lumMod val="65000"/>
                    <a:lumOff val="35000"/>
                  </a:schemeClr>
                </a:solidFill>
                <a:latin typeface="Arial" panose="020B0604020202020204" pitchFamily="34" charset="0"/>
                <a:cs typeface="Arial" panose="020B0604020202020204" pitchFamily="34" charset="0"/>
              </a:rPr>
              <a:t>Recuerda brindarle el motivo de rechazo, en caso no este de acuerdo puede presentar un </a:t>
            </a:r>
            <a:r>
              <a:rPr lang="es-PE" i="1" u="sng" dirty="0">
                <a:solidFill>
                  <a:schemeClr val="tx1">
                    <a:lumMod val="65000"/>
                    <a:lumOff val="35000"/>
                  </a:schemeClr>
                </a:solidFill>
                <a:latin typeface="Arial" panose="020B0604020202020204" pitchFamily="34" charset="0"/>
                <a:cs typeface="Arial" panose="020B0604020202020204" pitchFamily="34" charset="0"/>
              </a:rPr>
              <a:t>reclamo en el operador cedente.</a:t>
            </a:r>
          </a:p>
        </p:txBody>
      </p:sp>
      <p:sp>
        <p:nvSpPr>
          <p:cNvPr id="8" name="Título 7"/>
          <p:cNvSpPr>
            <a:spLocks noGrp="1"/>
          </p:cNvSpPr>
          <p:nvPr>
            <p:ph type="title"/>
          </p:nvPr>
        </p:nvSpPr>
        <p:spPr/>
        <p:txBody>
          <a:bodyPr/>
          <a:lstStyle/>
          <a:p>
            <a:r>
              <a:rPr lang="es-PE" dirty="0"/>
              <a:t>Flujo de Portabilidad_</a:t>
            </a:r>
          </a:p>
        </p:txBody>
      </p:sp>
      <p:sp>
        <p:nvSpPr>
          <p:cNvPr id="6" name="Marcador de número de diapositiva 5"/>
          <p:cNvSpPr>
            <a:spLocks noGrp="1"/>
          </p:cNvSpPr>
          <p:nvPr>
            <p:ph type="sldNum" sz="quarter" idx="12"/>
          </p:nvPr>
        </p:nvSpPr>
        <p:spPr/>
        <p:txBody>
          <a:bodyPr/>
          <a:lstStyle/>
          <a:p>
            <a:fld id="{F56A3B38-9D38-47E0-9E9B-DE4425CAD317}" type="slidenum">
              <a:rPr lang="es-PE" smtClean="0"/>
              <a:t>14</a:t>
            </a:fld>
            <a:endParaRPr lang="es-PE"/>
          </a:p>
        </p:txBody>
      </p:sp>
    </p:spTree>
    <p:extLst>
      <p:ext uri="{BB962C8B-B14F-4D97-AF65-F5344CB8AC3E}">
        <p14:creationId xmlns:p14="http://schemas.microsoft.com/office/powerpoint/2010/main" val="280412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65830783"/>
              </p:ext>
            </p:extLst>
          </p:nvPr>
        </p:nvGraphicFramePr>
        <p:xfrm>
          <a:off x="4943872" y="2752573"/>
          <a:ext cx="6480720" cy="3340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tretch>
            <a:fillRect/>
          </a:stretch>
        </p:blipFill>
        <p:spPr>
          <a:xfrm>
            <a:off x="757714" y="2666732"/>
            <a:ext cx="3960440" cy="3394663"/>
          </a:xfrm>
          <a:prstGeom prst="rect">
            <a:avLst/>
          </a:prstGeom>
        </p:spPr>
      </p:pic>
      <p:sp>
        <p:nvSpPr>
          <p:cNvPr id="13" name="Text Box 9"/>
          <p:cNvSpPr txBox="1">
            <a:spLocks noChangeArrowheads="1"/>
          </p:cNvSpPr>
          <p:nvPr/>
        </p:nvSpPr>
        <p:spPr bwMode="auto">
          <a:xfrm>
            <a:off x="2279576" y="1713002"/>
            <a:ext cx="8064896" cy="707886"/>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000" b="1" dirty="0">
                <a:ln w="0"/>
                <a:solidFill>
                  <a:srgbClr val="8DC63F"/>
                </a:solidFill>
              </a:rPr>
              <a:t>La solicitud de portabilidad puede ser rechazada por el cedente o el ABDCP por los siguientes motivos.</a:t>
            </a:r>
          </a:p>
        </p:txBody>
      </p:sp>
      <p:pic>
        <p:nvPicPr>
          <p:cNvPr id="14" name="Picture 2" descr="https://upload.wikimedia.org/wikipedia/commons/thumb/5/50/Yes_Check_Circle.svg/2000px-Yes_Check_Circle.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03512" y="1726661"/>
            <a:ext cx="432048" cy="423494"/>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p:cNvSpPr>
            <a:spLocks noGrp="1"/>
          </p:cNvSpPr>
          <p:nvPr>
            <p:ph type="title"/>
          </p:nvPr>
        </p:nvSpPr>
        <p:spPr/>
        <p:txBody>
          <a:bodyPr/>
          <a:lstStyle/>
          <a:p>
            <a:r>
              <a:rPr lang="es-PE" dirty="0"/>
              <a:t>Motivos de Rechazo_</a:t>
            </a:r>
          </a:p>
        </p:txBody>
      </p:sp>
      <p:sp>
        <p:nvSpPr>
          <p:cNvPr id="2" name="Marcador de número de diapositiva 1"/>
          <p:cNvSpPr>
            <a:spLocks noGrp="1"/>
          </p:cNvSpPr>
          <p:nvPr>
            <p:ph type="sldNum" sz="quarter" idx="12"/>
          </p:nvPr>
        </p:nvSpPr>
        <p:spPr/>
        <p:txBody>
          <a:bodyPr/>
          <a:lstStyle/>
          <a:p>
            <a:fld id="{07AA8F53-195B-4AEA-B0EA-2C64B1BC155C}" type="slidenum">
              <a:rPr lang="en-US" smtClean="0"/>
              <a:pPr/>
              <a:t>15</a:t>
            </a:fld>
            <a:endParaRPr lang="en-US"/>
          </a:p>
        </p:txBody>
      </p:sp>
    </p:spTree>
    <p:extLst>
      <p:ext uri="{BB962C8B-B14F-4D97-AF65-F5344CB8AC3E}">
        <p14:creationId xmlns:p14="http://schemas.microsoft.com/office/powerpoint/2010/main" val="140442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lamada de nube 5"/>
          <p:cNvSpPr/>
          <p:nvPr/>
        </p:nvSpPr>
        <p:spPr>
          <a:xfrm>
            <a:off x="5087888" y="4298141"/>
            <a:ext cx="5544616" cy="2016224"/>
          </a:xfrm>
          <a:prstGeom prst="cloudCallout">
            <a:avLst>
              <a:gd name="adj1" fmla="val -63561"/>
              <a:gd name="adj2" fmla="val -10613"/>
            </a:avLst>
          </a:prstGeom>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PE" dirty="0"/>
          </a:p>
        </p:txBody>
      </p:sp>
      <p:sp>
        <p:nvSpPr>
          <p:cNvPr id="2" name="Rectangle 1"/>
          <p:cNvSpPr/>
          <p:nvPr/>
        </p:nvSpPr>
        <p:spPr>
          <a:xfrm>
            <a:off x="5780987" y="4844588"/>
            <a:ext cx="4158418" cy="923330"/>
          </a:xfrm>
          <a:prstGeom prst="rect">
            <a:avLst/>
          </a:prstGeom>
        </p:spPr>
        <p:txBody>
          <a:bodyPr wrap="square">
            <a:spAutoFit/>
          </a:bodyPr>
          <a:lstStyle/>
          <a:p>
            <a:pPr algn="ctr"/>
            <a:r>
              <a:rPr lang="es-MX" b="1" dirty="0">
                <a:solidFill>
                  <a:srgbClr val="0154A0"/>
                </a:solidFill>
                <a:latin typeface="Arial "/>
              </a:rPr>
              <a:t>Esto crea una campaña al Cedente, por lo mismo pondrá en alerta sobre la posible acción del cliente.</a:t>
            </a:r>
            <a:endParaRPr lang="en-US" b="1" dirty="0">
              <a:solidFill>
                <a:srgbClr val="0154A0"/>
              </a:solidFill>
              <a:latin typeface="Arial "/>
            </a:endParaRPr>
          </a:p>
        </p:txBody>
      </p:sp>
      <p:graphicFrame>
        <p:nvGraphicFramePr>
          <p:cNvPr id="8" name="Diagram 7"/>
          <p:cNvGraphicFramePr/>
          <p:nvPr>
            <p:extLst>
              <p:ext uri="{D42A27DB-BD31-4B8C-83A1-F6EECF244321}">
                <p14:modId xmlns:p14="http://schemas.microsoft.com/office/powerpoint/2010/main" val="3662307771"/>
              </p:ext>
            </p:extLst>
          </p:nvPr>
        </p:nvGraphicFramePr>
        <p:xfrm>
          <a:off x="1715852" y="2352138"/>
          <a:ext cx="9128987" cy="166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p:cNvPicPr>
            <a:picLocks noChangeAspect="1"/>
          </p:cNvPicPr>
          <p:nvPr/>
        </p:nvPicPr>
        <p:blipFill rotWithShape="1">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l="23001" r="23000" b="8420"/>
          <a:stretch/>
        </p:blipFill>
        <p:spPr>
          <a:xfrm>
            <a:off x="1734819" y="3871141"/>
            <a:ext cx="2771088" cy="2582195"/>
          </a:xfrm>
          <a:prstGeom prst="rect">
            <a:avLst/>
          </a:prstGeom>
        </p:spPr>
      </p:pic>
      <p:sp>
        <p:nvSpPr>
          <p:cNvPr id="7" name="Título 6"/>
          <p:cNvSpPr>
            <a:spLocks noGrp="1"/>
          </p:cNvSpPr>
          <p:nvPr>
            <p:ph type="title"/>
          </p:nvPr>
        </p:nvSpPr>
        <p:spPr/>
        <p:txBody>
          <a:bodyPr/>
          <a:lstStyle/>
          <a:p>
            <a:r>
              <a:rPr lang="es-PE" dirty="0"/>
              <a:t>Consulta de Portabilidad_</a:t>
            </a:r>
          </a:p>
        </p:txBody>
      </p:sp>
      <p:sp>
        <p:nvSpPr>
          <p:cNvPr id="4" name="Marcador de número de diapositiva 3"/>
          <p:cNvSpPr>
            <a:spLocks noGrp="1"/>
          </p:cNvSpPr>
          <p:nvPr>
            <p:ph type="sldNum" sz="quarter" idx="12"/>
          </p:nvPr>
        </p:nvSpPr>
        <p:spPr/>
        <p:txBody>
          <a:bodyPr/>
          <a:lstStyle/>
          <a:p>
            <a:fld id="{F56A3B38-9D38-47E0-9E9B-DE4425CAD317}" type="slidenum">
              <a:rPr lang="es-PE" smtClean="0"/>
              <a:t>16</a:t>
            </a:fld>
            <a:endParaRPr lang="es-PE"/>
          </a:p>
        </p:txBody>
      </p:sp>
      <p:sp>
        <p:nvSpPr>
          <p:cNvPr id="9" name="Rectángulo 8">
            <a:extLst>
              <a:ext uri="{FF2B5EF4-FFF2-40B4-BE49-F238E27FC236}">
                <a16:creationId xmlns:a16="http://schemas.microsoft.com/office/drawing/2014/main" id="{CC6CC075-DC11-44AB-B65B-1C077401AEFE}"/>
              </a:ext>
            </a:extLst>
          </p:cNvPr>
          <p:cNvSpPr/>
          <p:nvPr/>
        </p:nvSpPr>
        <p:spPr>
          <a:xfrm>
            <a:off x="1715852" y="1668594"/>
            <a:ext cx="9276692" cy="646331"/>
          </a:xfrm>
          <a:prstGeom prst="rect">
            <a:avLst/>
          </a:prstGeom>
        </p:spPr>
        <p:txBody>
          <a:bodyPr wrap="square">
            <a:spAutoFit/>
          </a:bodyPr>
          <a:lstStyle/>
          <a:p>
            <a:r>
              <a:rPr lang="es-PE" dirty="0">
                <a:solidFill>
                  <a:schemeClr val="tx1">
                    <a:lumMod val="75000"/>
                    <a:lumOff val="25000"/>
                  </a:schemeClr>
                </a:solidFill>
                <a:latin typeface="Arial" panose="020B0604020202020204" pitchFamily="34" charset="0"/>
                <a:cs typeface="Arial" panose="020B0604020202020204" pitchFamily="34" charset="0"/>
              </a:rPr>
              <a:t>Receptor podrá consultar al ABDCP mediante Registro de Consulta, si un número podría portarse.</a:t>
            </a:r>
          </a:p>
        </p:txBody>
      </p:sp>
    </p:spTree>
    <p:extLst>
      <p:ext uri="{BB962C8B-B14F-4D97-AF65-F5344CB8AC3E}">
        <p14:creationId xmlns:p14="http://schemas.microsoft.com/office/powerpoint/2010/main" val="24919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b="26668"/>
          <a:stretch/>
        </p:blipFill>
        <p:spPr>
          <a:xfrm>
            <a:off x="7707456" y="606136"/>
            <a:ext cx="4068792" cy="2983726"/>
          </a:xfrm>
          <a:prstGeom prst="rect">
            <a:avLst/>
          </a:prstGeom>
        </p:spPr>
      </p:pic>
      <p:sp>
        <p:nvSpPr>
          <p:cNvPr id="6" name="Rectangle 5"/>
          <p:cNvSpPr/>
          <p:nvPr/>
        </p:nvSpPr>
        <p:spPr>
          <a:xfrm>
            <a:off x="1957062" y="2168577"/>
            <a:ext cx="6218786" cy="923330"/>
          </a:xfrm>
          <a:prstGeom prst="rect">
            <a:avLst/>
          </a:prstGeom>
        </p:spPr>
        <p:txBody>
          <a:bodyPr wrap="square">
            <a:spAutoFit/>
          </a:bodyPr>
          <a:lstStyle/>
          <a:p>
            <a:r>
              <a:rPr lang="es-PE" dirty="0">
                <a:solidFill>
                  <a:schemeClr val="tx1">
                    <a:lumMod val="65000"/>
                    <a:lumOff val="35000"/>
                  </a:schemeClr>
                </a:solidFill>
                <a:latin typeface="Arial "/>
              </a:rPr>
              <a:t>El incidente se crea abierto en el </a:t>
            </a:r>
            <a:r>
              <a:rPr lang="es-PE" dirty="0" err="1">
                <a:solidFill>
                  <a:schemeClr val="tx1">
                    <a:lumMod val="65000"/>
                    <a:lumOff val="35000"/>
                  </a:schemeClr>
                </a:solidFill>
                <a:latin typeface="Arial "/>
              </a:rPr>
              <a:t>inbox</a:t>
            </a:r>
            <a:r>
              <a:rPr lang="es-PE" dirty="0">
                <a:solidFill>
                  <a:schemeClr val="tx1">
                    <a:lumMod val="65000"/>
                    <a:lumOff val="35000"/>
                  </a:schemeClr>
                </a:solidFill>
                <a:latin typeface="Arial "/>
              </a:rPr>
              <a:t> del mismo asesor, al obtener una respuesta de la consulta, el sistema lo cerrará automáticamente.</a:t>
            </a:r>
          </a:p>
        </p:txBody>
      </p:sp>
      <p:pic>
        <p:nvPicPr>
          <p:cNvPr id="20" name="Picture 2"/>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415480" y="3429000"/>
            <a:ext cx="9547719"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 Box 9"/>
          <p:cNvSpPr txBox="1">
            <a:spLocks noChangeArrowheads="1"/>
          </p:cNvSpPr>
          <p:nvPr/>
        </p:nvSpPr>
        <p:spPr bwMode="auto">
          <a:xfrm>
            <a:off x="1957062" y="1419789"/>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Registro en portal_ </a:t>
            </a:r>
          </a:p>
        </p:txBody>
      </p:sp>
      <p:pic>
        <p:nvPicPr>
          <p:cNvPr id="28" name="Picture 2" descr="https://upload.wikimedia.org/wikipedia/commons/thumb/5/50/Yes_Check_Circle.svg/2000px-Yes_Check_Circl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3005" y="1438874"/>
            <a:ext cx="405951" cy="4234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ixabay.com/static/uploads/photo/2012/04/01/12/38/cursor-23229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08" y="3933056"/>
            <a:ext cx="216024" cy="350013"/>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derecha 3"/>
          <p:cNvSpPr/>
          <p:nvPr/>
        </p:nvSpPr>
        <p:spPr>
          <a:xfrm>
            <a:off x="9768408" y="4941168"/>
            <a:ext cx="1071736" cy="108012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5" name="Título 4"/>
          <p:cNvSpPr>
            <a:spLocks noGrp="1"/>
          </p:cNvSpPr>
          <p:nvPr>
            <p:ph type="title"/>
          </p:nvPr>
        </p:nvSpPr>
        <p:spPr/>
        <p:txBody>
          <a:bodyPr/>
          <a:lstStyle/>
          <a:p>
            <a:r>
              <a:rPr lang="es-PE" dirty="0"/>
              <a:t>Consulta de 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17</a:t>
            </a:fld>
            <a:endParaRPr lang="es-PE"/>
          </a:p>
        </p:txBody>
      </p:sp>
    </p:spTree>
    <p:extLst>
      <p:ext uri="{BB962C8B-B14F-4D97-AF65-F5344CB8AC3E}">
        <p14:creationId xmlns:p14="http://schemas.microsoft.com/office/powerpoint/2010/main" val="41947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04167E-6 -4.07407E-6 L 0.10339 0.04815 " pathEditMode="relative" rAng="0" ptsTypes="AA">
                                      <p:cBhvr>
                                        <p:cTn id="6" dur="1000" fill="hold"/>
                                        <p:tgtEl>
                                          <p:spTgt spid="2050"/>
                                        </p:tgtEl>
                                        <p:attrNameLst>
                                          <p:attrName>ppt_x</p:attrName>
                                          <p:attrName>ppt_y</p:attrName>
                                        </p:attrNameLst>
                                      </p:cBhvr>
                                      <p:rCtr x="5169" y="2407"/>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0.10339 0.04815 L 0.30417 0.04815 " pathEditMode="relative" rAng="0" ptsTypes="AA">
                                      <p:cBhvr>
                                        <p:cTn id="9" dur="1000" fill="hold"/>
                                        <p:tgtEl>
                                          <p:spTgt spid="2050"/>
                                        </p:tgtEl>
                                        <p:attrNameLst>
                                          <p:attrName>ppt_x</p:attrName>
                                          <p:attrName>ppt_y</p:attrName>
                                        </p:attrNameLst>
                                      </p:cBhvr>
                                      <p:rCtr x="10039" y="0"/>
                                    </p:animMotion>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0.30417 0.04815 L 0.5582 0.04815 " pathEditMode="relative" rAng="0" ptsTypes="AA">
                                      <p:cBhvr>
                                        <p:cTn id="12" dur="1000" fill="hold"/>
                                        <p:tgtEl>
                                          <p:spTgt spid="2050"/>
                                        </p:tgtEl>
                                        <p:attrNameLst>
                                          <p:attrName>ppt_x</p:attrName>
                                          <p:attrName>ppt_y</p:attrName>
                                        </p:attrNameLst>
                                      </p:cBhvr>
                                      <p:rCtr x="12695" y="0"/>
                                    </p:animMotion>
                                  </p:childTnLst>
                                </p:cTn>
                              </p:par>
                            </p:childTnLst>
                          </p:cTn>
                        </p:par>
                        <p:par>
                          <p:cTn id="13" fill="hold">
                            <p:stCondLst>
                              <p:cond delay="3000"/>
                            </p:stCondLst>
                            <p:childTnLst>
                              <p:par>
                                <p:cTn id="14" presetID="42" presetClass="path" presetSubtype="0" accel="50000" decel="50000" fill="hold" nodeType="afterEffect">
                                  <p:stCondLst>
                                    <p:cond delay="0"/>
                                  </p:stCondLst>
                                  <p:childTnLst>
                                    <p:animMotion origin="layout" path="M 0.5582 0.04815 L 0.07383 0.11112 " pathEditMode="relative" rAng="0" ptsTypes="AA">
                                      <p:cBhvr>
                                        <p:cTn id="15" dur="1000" fill="hold"/>
                                        <p:tgtEl>
                                          <p:spTgt spid="2050"/>
                                        </p:tgtEl>
                                        <p:attrNameLst>
                                          <p:attrName>ppt_x</p:attrName>
                                          <p:attrName>ppt_y</p:attrName>
                                        </p:attrNameLst>
                                      </p:cBhvr>
                                      <p:rCtr x="-24219" y="3148"/>
                                    </p:animMotion>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0.07383 0.11112 L 0.03255 0.22662 " pathEditMode="relative" rAng="0" ptsTypes="AA">
                                      <p:cBhvr>
                                        <p:cTn id="18" dur="1000" fill="hold"/>
                                        <p:tgtEl>
                                          <p:spTgt spid="2050"/>
                                        </p:tgtEl>
                                        <p:attrNameLst>
                                          <p:attrName>ppt_x</p:attrName>
                                          <p:attrName>ppt_y</p:attrName>
                                        </p:attrNameLst>
                                      </p:cBhvr>
                                      <p:rCtr x="-2070" y="5764"/>
                                    </p:animMotion>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5500"/>
                            </p:stCondLst>
                            <p:childTnLst>
                              <p:par>
                                <p:cTn id="24" presetID="32" presetClass="emph" presetSubtype="0" repeatCount="indefinite" fill="hold" grpId="1" nodeType="afterEffect">
                                  <p:stCondLst>
                                    <p:cond delay="0"/>
                                  </p:stCondLst>
                                  <p:endCondLst>
                                    <p:cond evt="onNext" delay="0">
                                      <p:tgtEl>
                                        <p:sldTgt/>
                                      </p:tgtEl>
                                    </p:cond>
                                  </p:endCondLst>
                                  <p:childTnLst>
                                    <p:animRot by="120000">
                                      <p:cBhvr>
                                        <p:cTn id="25" dur="160" fill="hold">
                                          <p:stCondLst>
                                            <p:cond delay="0"/>
                                          </p:stCondLst>
                                        </p:cTn>
                                        <p:tgtEl>
                                          <p:spTgt spid="4"/>
                                        </p:tgtEl>
                                        <p:attrNameLst>
                                          <p:attrName>r</p:attrName>
                                        </p:attrNameLst>
                                      </p:cBhvr>
                                    </p:animRot>
                                    <p:animRot by="-240000">
                                      <p:cBhvr>
                                        <p:cTn id="26" dur="320" fill="hold">
                                          <p:stCondLst>
                                            <p:cond delay="320"/>
                                          </p:stCondLst>
                                        </p:cTn>
                                        <p:tgtEl>
                                          <p:spTgt spid="4"/>
                                        </p:tgtEl>
                                        <p:attrNameLst>
                                          <p:attrName>r</p:attrName>
                                        </p:attrNameLst>
                                      </p:cBhvr>
                                    </p:animRot>
                                    <p:animRot by="240000">
                                      <p:cBhvr>
                                        <p:cTn id="27" dur="320" fill="hold">
                                          <p:stCondLst>
                                            <p:cond delay="640"/>
                                          </p:stCondLst>
                                        </p:cTn>
                                        <p:tgtEl>
                                          <p:spTgt spid="4"/>
                                        </p:tgtEl>
                                        <p:attrNameLst>
                                          <p:attrName>r</p:attrName>
                                        </p:attrNameLst>
                                      </p:cBhvr>
                                    </p:animRot>
                                    <p:animRot by="-240000">
                                      <p:cBhvr>
                                        <p:cTn id="28" dur="320" fill="hold">
                                          <p:stCondLst>
                                            <p:cond delay="960"/>
                                          </p:stCondLst>
                                        </p:cTn>
                                        <p:tgtEl>
                                          <p:spTgt spid="4"/>
                                        </p:tgtEl>
                                        <p:attrNameLst>
                                          <p:attrName>r</p:attrName>
                                        </p:attrNameLst>
                                      </p:cBhvr>
                                    </p:animRot>
                                    <p:animRot by="120000">
                                      <p:cBhvr>
                                        <p:cTn id="29" dur="320" fill="hold">
                                          <p:stCondLst>
                                            <p:cond delay="128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534707" y="2757313"/>
            <a:ext cx="9574028" cy="3382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8"/>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926556" y="3333377"/>
            <a:ext cx="2790330" cy="1465142"/>
          </a:xfrm>
          <a:prstGeom prst="roundRect">
            <a:avLst>
              <a:gd name="adj" fmla="val 6265"/>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 Box 9"/>
          <p:cNvSpPr txBox="1">
            <a:spLocks noChangeArrowheads="1"/>
          </p:cNvSpPr>
          <p:nvPr/>
        </p:nvSpPr>
        <p:spPr bwMode="auto">
          <a:xfrm>
            <a:off x="2037454" y="1396174"/>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Registro en portal_ </a:t>
            </a:r>
          </a:p>
        </p:txBody>
      </p:sp>
      <p:pic>
        <p:nvPicPr>
          <p:cNvPr id="28" name="Picture 2" descr="https://upload.wikimedia.org/wikipedia/commons/thumb/5/50/Yes_Check_Circle.svg/2000px-Yes_Check_Circl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3397" y="1415259"/>
            <a:ext cx="405951" cy="4234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pixabay.com/static/uploads/photo/2012/04/01/12/38/cursor-23229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2627" y="3299003"/>
            <a:ext cx="216024" cy="35001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5"/>
          <p:cNvSpPr/>
          <p:nvPr/>
        </p:nvSpPr>
        <p:spPr>
          <a:xfrm>
            <a:off x="2037454" y="2007023"/>
            <a:ext cx="9071281" cy="646331"/>
          </a:xfrm>
          <a:prstGeom prst="rect">
            <a:avLst/>
          </a:prstGeom>
        </p:spPr>
        <p:txBody>
          <a:bodyPr wrap="square">
            <a:spAutoFit/>
          </a:bodyPr>
          <a:lstStyle/>
          <a:p>
            <a:r>
              <a:rPr lang="es-PE" dirty="0">
                <a:solidFill>
                  <a:schemeClr val="tx1">
                    <a:lumMod val="65000"/>
                    <a:lumOff val="35000"/>
                  </a:schemeClr>
                </a:solidFill>
                <a:latin typeface="Arial "/>
              </a:rPr>
              <a:t>Procedemos a llenar los campos solicitados con los datos como figura el cliente en el operador cedente.</a:t>
            </a:r>
          </a:p>
        </p:txBody>
      </p:sp>
      <p:sp>
        <p:nvSpPr>
          <p:cNvPr id="31" name="Flecha derecha 30"/>
          <p:cNvSpPr/>
          <p:nvPr/>
        </p:nvSpPr>
        <p:spPr>
          <a:xfrm>
            <a:off x="9848800" y="4989561"/>
            <a:ext cx="1071736" cy="1080120"/>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3" name="Título 2"/>
          <p:cNvSpPr>
            <a:spLocks noGrp="1"/>
          </p:cNvSpPr>
          <p:nvPr>
            <p:ph type="title"/>
          </p:nvPr>
        </p:nvSpPr>
        <p:spPr/>
        <p:txBody>
          <a:bodyPr/>
          <a:lstStyle/>
          <a:p>
            <a:r>
              <a:rPr lang="es-PE" dirty="0"/>
              <a:t>Consulta de 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18</a:t>
            </a:fld>
            <a:endParaRPr lang="es-PE"/>
          </a:p>
        </p:txBody>
      </p:sp>
    </p:spTree>
    <p:extLst>
      <p:ext uri="{BB962C8B-B14F-4D97-AF65-F5344CB8AC3E}">
        <p14:creationId xmlns:p14="http://schemas.microsoft.com/office/powerpoint/2010/main" val="218282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1.48148E-6 L 0.25092 0.00602 " pathEditMode="relative" rAng="0" ptsTypes="AA">
                                      <p:cBhvr>
                                        <p:cTn id="6" dur="1000" fill="hold"/>
                                        <p:tgtEl>
                                          <p:spTgt spid="29"/>
                                        </p:tgtEl>
                                        <p:attrNameLst>
                                          <p:attrName>ppt_x</p:attrName>
                                          <p:attrName>ppt_y</p:attrName>
                                        </p:attrNameLst>
                                      </p:cBhvr>
                                      <p:rCtr x="12539" y="301"/>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0.25092 0.00602 L 0.4931 -0.00532 " pathEditMode="relative" rAng="0" ptsTypes="AA">
                                      <p:cBhvr>
                                        <p:cTn id="9" dur="1000" fill="hold"/>
                                        <p:tgtEl>
                                          <p:spTgt spid="29"/>
                                        </p:tgtEl>
                                        <p:attrNameLst>
                                          <p:attrName>ppt_x</p:attrName>
                                          <p:attrName>ppt_y</p:attrName>
                                        </p:attrNameLst>
                                      </p:cBhvr>
                                      <p:rCtr x="12109" y="-579"/>
                                    </p:animMotion>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0.4931 -0.00532 L -0.13294 0.18449 " pathEditMode="relative" rAng="0" ptsTypes="AA">
                                      <p:cBhvr>
                                        <p:cTn id="12" dur="1000" fill="hold"/>
                                        <p:tgtEl>
                                          <p:spTgt spid="29"/>
                                        </p:tgtEl>
                                        <p:attrNameLst>
                                          <p:attrName>ppt_x</p:attrName>
                                          <p:attrName>ppt_y</p:attrName>
                                        </p:attrNameLst>
                                      </p:cBhvr>
                                      <p:rCtr x="-31302" y="9491"/>
                                    </p:animMotion>
                                  </p:childTnLst>
                                </p:cTn>
                              </p:par>
                            </p:childTnLst>
                          </p:cTn>
                        </p:par>
                        <p:par>
                          <p:cTn id="13" fill="hold">
                            <p:stCondLst>
                              <p:cond delay="3000"/>
                            </p:stCondLst>
                            <p:childTnLst>
                              <p:par>
                                <p:cTn id="14" presetID="42" presetClass="path" presetSubtype="0" accel="50000" decel="50000" fill="hold" nodeType="afterEffect">
                                  <p:stCondLst>
                                    <p:cond delay="0"/>
                                  </p:stCondLst>
                                  <p:childTnLst>
                                    <p:animMotion origin="layout" path="M -0.13294 0.18449 L -0.00885 0.18449 " pathEditMode="relative" rAng="0" ptsTypes="AA">
                                      <p:cBhvr>
                                        <p:cTn id="15" dur="1000" fill="hold"/>
                                        <p:tgtEl>
                                          <p:spTgt spid="29"/>
                                        </p:tgtEl>
                                        <p:attrNameLst>
                                          <p:attrName>ppt_x</p:attrName>
                                          <p:attrName>ppt_y</p:attrName>
                                        </p:attrNameLst>
                                      </p:cBhvr>
                                      <p:rCtr x="6198" y="0"/>
                                    </p:animMotion>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0.00885 0.18449 L 0.17422 0.43658 " pathEditMode="relative" rAng="0" ptsTypes="AA">
                                      <p:cBhvr>
                                        <p:cTn id="18" dur="1000" fill="hold"/>
                                        <p:tgtEl>
                                          <p:spTgt spid="29"/>
                                        </p:tgtEl>
                                        <p:attrNameLst>
                                          <p:attrName>ppt_x</p:attrName>
                                          <p:attrName>ppt_y</p:attrName>
                                        </p:attrNameLst>
                                      </p:cBhvr>
                                      <p:rCtr x="9154" y="12593"/>
                                    </p:animMotion>
                                  </p:childTnLst>
                                </p:cTn>
                              </p:par>
                            </p:childTnLst>
                          </p:cTn>
                        </p:par>
                        <p:par>
                          <p:cTn id="19" fill="hold">
                            <p:stCondLst>
                              <p:cond delay="5000"/>
                            </p:stCondLst>
                            <p:childTnLst>
                              <p:par>
                                <p:cTn id="20" presetID="2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par>
                          <p:cTn id="23" fill="hold">
                            <p:stCondLst>
                              <p:cond delay="5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6000"/>
                            </p:stCondLst>
                            <p:childTnLst>
                              <p:par>
                                <p:cTn id="28" presetID="32" presetClass="emph" presetSubtype="0" repeatCount="indefinite" fill="hold" grpId="1" nodeType="afterEffect">
                                  <p:stCondLst>
                                    <p:cond delay="0"/>
                                  </p:stCondLst>
                                  <p:endCondLst>
                                    <p:cond evt="onNext" delay="0">
                                      <p:tgtEl>
                                        <p:sldTgt/>
                                      </p:tgtEl>
                                    </p:cond>
                                  </p:endCondLst>
                                  <p:childTnLst>
                                    <p:animRot by="120000">
                                      <p:cBhvr>
                                        <p:cTn id="29" dur="160" fill="hold">
                                          <p:stCondLst>
                                            <p:cond delay="0"/>
                                          </p:stCondLst>
                                        </p:cTn>
                                        <p:tgtEl>
                                          <p:spTgt spid="31"/>
                                        </p:tgtEl>
                                        <p:attrNameLst>
                                          <p:attrName>r</p:attrName>
                                        </p:attrNameLst>
                                      </p:cBhvr>
                                    </p:animRot>
                                    <p:animRot by="-240000">
                                      <p:cBhvr>
                                        <p:cTn id="30" dur="320" fill="hold">
                                          <p:stCondLst>
                                            <p:cond delay="320"/>
                                          </p:stCondLst>
                                        </p:cTn>
                                        <p:tgtEl>
                                          <p:spTgt spid="31"/>
                                        </p:tgtEl>
                                        <p:attrNameLst>
                                          <p:attrName>r</p:attrName>
                                        </p:attrNameLst>
                                      </p:cBhvr>
                                    </p:animRot>
                                    <p:animRot by="240000">
                                      <p:cBhvr>
                                        <p:cTn id="31" dur="320" fill="hold">
                                          <p:stCondLst>
                                            <p:cond delay="640"/>
                                          </p:stCondLst>
                                        </p:cTn>
                                        <p:tgtEl>
                                          <p:spTgt spid="31"/>
                                        </p:tgtEl>
                                        <p:attrNameLst>
                                          <p:attrName>r</p:attrName>
                                        </p:attrNameLst>
                                      </p:cBhvr>
                                    </p:animRot>
                                    <p:animRot by="-240000">
                                      <p:cBhvr>
                                        <p:cTn id="32" dur="320" fill="hold">
                                          <p:stCondLst>
                                            <p:cond delay="960"/>
                                          </p:stCondLst>
                                        </p:cTn>
                                        <p:tgtEl>
                                          <p:spTgt spid="31"/>
                                        </p:tgtEl>
                                        <p:attrNameLst>
                                          <p:attrName>r</p:attrName>
                                        </p:attrNameLst>
                                      </p:cBhvr>
                                    </p:animRot>
                                    <p:animRot by="120000">
                                      <p:cBhvr>
                                        <p:cTn id="33" dur="320" fill="hold">
                                          <p:stCondLst>
                                            <p:cond delay="128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330682" y="1377923"/>
            <a:ext cx="9740866" cy="830997"/>
          </a:xfrm>
          <a:prstGeom prst="rect">
            <a:avLst/>
          </a:prstGeom>
        </p:spPr>
        <p:txBody>
          <a:bodyPr wrap="square">
            <a:spAutoFit/>
          </a:bodyPr>
          <a:lstStyle/>
          <a:p>
            <a:r>
              <a:rPr lang="es-PE" sz="1600" dirty="0">
                <a:solidFill>
                  <a:schemeClr val="tx1">
                    <a:lumMod val="65000"/>
                    <a:lumOff val="35000"/>
                  </a:schemeClr>
                </a:solidFill>
                <a:latin typeface="Arial "/>
              </a:rPr>
              <a:t>Luego de grabar se visualizará el botón </a:t>
            </a:r>
            <a:r>
              <a:rPr lang="es-PE" sz="1600" u="sng" dirty="0">
                <a:solidFill>
                  <a:schemeClr val="tx1">
                    <a:lumMod val="65000"/>
                    <a:lumOff val="35000"/>
                  </a:schemeClr>
                </a:solidFill>
                <a:latin typeface="Arial "/>
              </a:rPr>
              <a:t>“Enviar Consulta”</a:t>
            </a:r>
            <a:r>
              <a:rPr lang="es-PE" sz="1600" dirty="0">
                <a:solidFill>
                  <a:schemeClr val="tx1">
                    <a:lumMod val="65000"/>
                    <a:lumOff val="35000"/>
                  </a:schemeClr>
                </a:solidFill>
                <a:latin typeface="Arial "/>
              </a:rPr>
              <a:t>, es en este momento que la consulta es enviada al ABDCP.</a:t>
            </a:r>
          </a:p>
          <a:p>
            <a:r>
              <a:rPr lang="es-PE" sz="1600" dirty="0">
                <a:solidFill>
                  <a:schemeClr val="tx1">
                    <a:lumMod val="65000"/>
                    <a:lumOff val="35000"/>
                  </a:schemeClr>
                </a:solidFill>
                <a:latin typeface="Arial "/>
              </a:rPr>
              <a:t>Luego se visualizara el botón “Refrescar” el cual presionamos cada dos minutos para tener el resultado.</a:t>
            </a:r>
            <a:endParaRPr lang="en-US" sz="1600" dirty="0">
              <a:solidFill>
                <a:schemeClr val="tx1">
                  <a:lumMod val="65000"/>
                  <a:lumOff val="35000"/>
                </a:schemeClr>
              </a:solidFill>
              <a:latin typeface="Arial "/>
            </a:endParaRPr>
          </a:p>
        </p:txBody>
      </p:sp>
      <p:pic>
        <p:nvPicPr>
          <p:cNvPr id="2050" name="Picture 2"/>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t="21087"/>
          <a:stretch/>
        </p:blipFill>
        <p:spPr bwMode="auto">
          <a:xfrm>
            <a:off x="1315617" y="3065671"/>
            <a:ext cx="9755933" cy="2307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t="36753"/>
          <a:stretch/>
        </p:blipFill>
        <p:spPr bwMode="auto">
          <a:xfrm>
            <a:off x="1315616" y="2348880"/>
            <a:ext cx="9755933" cy="619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489737" y="2420888"/>
            <a:ext cx="718125" cy="22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315615" y="5406539"/>
            <a:ext cx="9755933" cy="686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14773" y="2420888"/>
            <a:ext cx="677771" cy="230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9816" y="3604125"/>
            <a:ext cx="3513211" cy="1536085"/>
          </a:xfrm>
          <a:prstGeom prst="roundRect">
            <a:avLst>
              <a:gd name="adj" fmla="val 2612"/>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9815" y="3429000"/>
            <a:ext cx="3513211" cy="1558445"/>
          </a:xfrm>
          <a:prstGeom prst="roundRect">
            <a:avLst>
              <a:gd name="adj" fmla="val 4443"/>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descr="https://pixabay.com/static/uploads/photo/2012/04/01/12/38/cursor-23229_64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91944" y="6021288"/>
            <a:ext cx="216024" cy="350013"/>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r>
              <a:rPr lang="es-PE" dirty="0"/>
              <a:t>Consulta de 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19</a:t>
            </a:fld>
            <a:endParaRPr lang="es-PE"/>
          </a:p>
        </p:txBody>
      </p:sp>
    </p:spTree>
    <p:extLst>
      <p:ext uri="{BB962C8B-B14F-4D97-AF65-F5344CB8AC3E}">
        <p14:creationId xmlns:p14="http://schemas.microsoft.com/office/powerpoint/2010/main" val="276103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2.22222E-6 L 0.36315 -0.52176 " pathEditMode="relative" rAng="0" ptsTypes="AA">
                                      <p:cBhvr>
                                        <p:cTn id="6" dur="1000" fill="hold"/>
                                        <p:tgtEl>
                                          <p:spTgt spid="25"/>
                                        </p:tgtEl>
                                        <p:attrNameLst>
                                          <p:attrName>ppt_x</p:attrName>
                                          <p:attrName>ppt_y</p:attrName>
                                        </p:attrNameLst>
                                      </p:cBhvr>
                                      <p:rCtr x="18151" y="-26088"/>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9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42" presetClass="path" presetSubtype="0" accel="50000" decel="50000" fill="hold" nodeType="afterEffect">
                                  <p:stCondLst>
                                    <p:cond delay="0"/>
                                  </p:stCondLst>
                                  <p:childTnLst>
                                    <p:animMotion origin="layout" path="M 0.36315 -0.52176 L 0.42747 -0.5125 " pathEditMode="relative" rAng="0" ptsTypes="AA">
                                      <p:cBhvr>
                                        <p:cTn id="18" dur="700" fill="hold"/>
                                        <p:tgtEl>
                                          <p:spTgt spid="25"/>
                                        </p:tgtEl>
                                        <p:attrNameLst>
                                          <p:attrName>ppt_x</p:attrName>
                                          <p:attrName>ppt_y</p:attrName>
                                        </p:attrNameLst>
                                      </p:cBhvr>
                                      <p:rCtr x="3216" y="463"/>
                                    </p:animMotion>
                                  </p:childTnLst>
                                </p:cTn>
                              </p:par>
                            </p:childTnLst>
                          </p:cTn>
                        </p:par>
                        <p:par>
                          <p:cTn id="19" fill="hold">
                            <p:stCondLst>
                              <p:cond delay="12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700"/>
                            </p:stCondLst>
                            <p:childTnLst>
                              <p:par>
                                <p:cTn id="24" presetID="42" presetClass="path" presetSubtype="0" accel="50000" decel="50000" fill="hold" nodeType="afterEffect">
                                  <p:stCondLst>
                                    <p:cond delay="0"/>
                                  </p:stCondLst>
                                  <p:childTnLst>
                                    <p:animMotion origin="layout" path="M 0.42747 -0.5125 L 0.15 -0.20694 " pathEditMode="relative" rAng="0" ptsTypes="AA">
                                      <p:cBhvr>
                                        <p:cTn id="25" dur="800" fill="hold"/>
                                        <p:tgtEl>
                                          <p:spTgt spid="25"/>
                                        </p:tgtEl>
                                        <p:attrNameLst>
                                          <p:attrName>ppt_x</p:attrName>
                                          <p:attrName>ppt_y</p:attrName>
                                        </p:attrNameLst>
                                      </p:cBhvr>
                                      <p:rCtr x="-13880" y="15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cstate="email">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4">
                    <a14:imgEffect>
                      <a14:sharpenSoften amount="25000"/>
                    </a14:imgEffect>
                    <a14:imgEffect>
                      <a14:saturation sat="400000"/>
                    </a14:imgEffect>
                  </a14:imgLayer>
                </a14:imgProps>
              </a:ext>
              <a:ext uri="{28A0092B-C50C-407E-A947-70E740481C1C}">
                <a14:useLocalDpi xmlns:a14="http://schemas.microsoft.com/office/drawing/2010/main"/>
              </a:ext>
            </a:extLst>
          </a:blip>
          <a:stretch>
            <a:fillRect/>
          </a:stretch>
        </p:blipFill>
        <p:spPr>
          <a:xfrm flipV="1">
            <a:off x="263352" y="260647"/>
            <a:ext cx="11665296" cy="6336705"/>
          </a:xfrm>
          <a:prstGeom prst="round1Rect">
            <a:avLst>
              <a:gd name="adj" fmla="val 26892"/>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8" name="AutoShape 4"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0" name="AutoShape 6"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2" name="AutoShape 8"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4" name="AutoShape 10"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7" name="Rectangle 5"/>
          <p:cNvSpPr/>
          <p:nvPr/>
        </p:nvSpPr>
        <p:spPr>
          <a:xfrm>
            <a:off x="1401109" y="2409943"/>
            <a:ext cx="8186236" cy="830997"/>
          </a:xfrm>
          <a:prstGeom prst="rect">
            <a:avLst/>
          </a:prstGeom>
        </p:spPr>
        <p:txBody>
          <a:bodyPr wrap="square">
            <a:spAutoFit/>
          </a:bodyPr>
          <a:lstStyle/>
          <a:p>
            <a:pPr marL="171450" indent="-342900">
              <a:buFont typeface="Wingdings" panose="05000000000000000000" pitchFamily="2" charset="2"/>
              <a:buChar char="ü"/>
            </a:pPr>
            <a:r>
              <a:rPr lang="es-PE" sz="2400" dirty="0">
                <a:solidFill>
                  <a:srgbClr val="4D4D4D"/>
                </a:solidFill>
                <a:latin typeface="Arial "/>
              </a:rPr>
              <a:t>Conocer el flujo de la portabilidad en el proceso de venta.</a:t>
            </a:r>
          </a:p>
        </p:txBody>
      </p:sp>
      <p:sp>
        <p:nvSpPr>
          <p:cNvPr id="9" name="Rectangle 5"/>
          <p:cNvSpPr/>
          <p:nvPr/>
        </p:nvSpPr>
        <p:spPr>
          <a:xfrm>
            <a:off x="1401109" y="3702223"/>
            <a:ext cx="8186236" cy="830997"/>
          </a:xfrm>
          <a:prstGeom prst="rect">
            <a:avLst/>
          </a:prstGeom>
        </p:spPr>
        <p:txBody>
          <a:bodyPr wrap="square">
            <a:spAutoFit/>
          </a:bodyPr>
          <a:lstStyle/>
          <a:p>
            <a:pPr marL="171450" indent="-342900">
              <a:buFont typeface="Wingdings" panose="05000000000000000000" pitchFamily="2" charset="2"/>
              <a:buChar char="ü"/>
            </a:pPr>
            <a:r>
              <a:rPr lang="es-PE" sz="2400" dirty="0">
                <a:solidFill>
                  <a:srgbClr val="4D4D4D"/>
                </a:solidFill>
                <a:latin typeface="Arial "/>
              </a:rPr>
              <a:t>Aprender el correcto llenado del formato</a:t>
            </a:r>
            <a:br>
              <a:rPr lang="es-PE" sz="2400" dirty="0">
                <a:solidFill>
                  <a:srgbClr val="4D4D4D"/>
                </a:solidFill>
                <a:latin typeface="Arial "/>
              </a:rPr>
            </a:br>
            <a:r>
              <a:rPr lang="es-PE" sz="2400" dirty="0">
                <a:solidFill>
                  <a:srgbClr val="4D4D4D"/>
                </a:solidFill>
                <a:latin typeface="Arial "/>
              </a:rPr>
              <a:t>de portabilidad.</a:t>
            </a:r>
          </a:p>
        </p:txBody>
      </p:sp>
      <p:sp>
        <p:nvSpPr>
          <p:cNvPr id="4" name="Título 3"/>
          <p:cNvSpPr>
            <a:spLocks noGrp="1"/>
          </p:cNvSpPr>
          <p:nvPr>
            <p:ph type="title"/>
          </p:nvPr>
        </p:nvSpPr>
        <p:spPr/>
        <p:txBody>
          <a:bodyPr/>
          <a:lstStyle/>
          <a:p>
            <a:r>
              <a:rPr lang="es-PE" dirty="0"/>
              <a:t>Objetivos_</a:t>
            </a:r>
          </a:p>
        </p:txBody>
      </p:sp>
      <p:sp>
        <p:nvSpPr>
          <p:cNvPr id="3" name="Marcador de número de diapositiva 2"/>
          <p:cNvSpPr>
            <a:spLocks noGrp="1"/>
          </p:cNvSpPr>
          <p:nvPr>
            <p:ph type="sldNum" sz="quarter" idx="12"/>
          </p:nvPr>
        </p:nvSpPr>
        <p:spPr/>
        <p:txBody>
          <a:bodyPr/>
          <a:lstStyle/>
          <a:p>
            <a:r>
              <a:rPr lang="en-US" dirty="0"/>
              <a:t>0</a:t>
            </a:r>
            <a:fld id="{07AA8F53-195B-4AEA-B0EA-2C64B1BC155C}" type="slidenum">
              <a:rPr lang="en-US" smtClean="0"/>
              <a:pPr/>
              <a:t>2</a:t>
            </a:fld>
            <a:endParaRPr lang="en-US" dirty="0"/>
          </a:p>
        </p:txBody>
      </p:sp>
    </p:spTree>
    <p:extLst>
      <p:ext uri="{BB962C8B-B14F-4D97-AF65-F5344CB8AC3E}">
        <p14:creationId xmlns:p14="http://schemas.microsoft.com/office/powerpoint/2010/main" val="2570632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13474" t="27359" r="2405" b="40157"/>
          <a:stretch/>
        </p:blipFill>
        <p:spPr>
          <a:xfrm>
            <a:off x="1009700" y="3645024"/>
            <a:ext cx="10216752" cy="2501925"/>
          </a:xfrm>
          <a:prstGeom prst="rect">
            <a:avLst/>
          </a:prstGeom>
        </p:spPr>
      </p:pic>
      <p:sp>
        <p:nvSpPr>
          <p:cNvPr id="3" name="Llamada rectangular redondeada 2"/>
          <p:cNvSpPr/>
          <p:nvPr/>
        </p:nvSpPr>
        <p:spPr>
          <a:xfrm>
            <a:off x="5247268" y="1599386"/>
            <a:ext cx="5979184" cy="1469573"/>
          </a:xfrm>
          <a:prstGeom prst="wedgeRoundRectCallout">
            <a:avLst>
              <a:gd name="adj1" fmla="val -62931"/>
              <a:gd name="adj2" fmla="val 2007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PE"/>
          </a:p>
        </p:txBody>
      </p:sp>
      <p:sp>
        <p:nvSpPr>
          <p:cNvPr id="5" name="TextBox 4"/>
          <p:cNvSpPr txBox="1"/>
          <p:nvPr/>
        </p:nvSpPr>
        <p:spPr>
          <a:xfrm>
            <a:off x="5550612" y="1874136"/>
            <a:ext cx="5513940" cy="861774"/>
          </a:xfrm>
          <a:prstGeom prst="rect">
            <a:avLst/>
          </a:prstGeom>
          <a:noFill/>
        </p:spPr>
        <p:txBody>
          <a:bodyPr wrap="square" rtlCol="0">
            <a:spAutoFit/>
          </a:bodyPr>
          <a:lstStyle/>
          <a:p>
            <a:r>
              <a:rPr lang="es-MX" sz="1600" dirty="0">
                <a:solidFill>
                  <a:srgbClr val="4D4D4D"/>
                </a:solidFill>
                <a:latin typeface="Arial "/>
              </a:rPr>
              <a:t>Cuando cliente consulte sobre el “trámite de portabilidad”:</a:t>
            </a:r>
          </a:p>
          <a:p>
            <a:endParaRPr lang="es-MX" sz="1600" b="1" dirty="0">
              <a:solidFill>
                <a:srgbClr val="0154A0"/>
              </a:solidFill>
              <a:latin typeface="Arial "/>
            </a:endParaRPr>
          </a:p>
          <a:p>
            <a:r>
              <a:rPr lang="es-MX" sz="1600" b="1" dirty="0">
                <a:solidFill>
                  <a:srgbClr val="FF6702"/>
                </a:solidFill>
                <a:latin typeface="Arial "/>
              </a:rPr>
              <a:t>Especificación: </a:t>
            </a:r>
            <a:r>
              <a:rPr lang="es-MX" sz="1600" i="1" u="sng" dirty="0">
                <a:solidFill>
                  <a:srgbClr val="4D4D4D"/>
                </a:solidFill>
                <a:latin typeface="Arial "/>
              </a:rPr>
              <a:t>COMO PORTAR MI NÚMERO - REQS</a:t>
            </a:r>
            <a:endParaRPr lang="en-US" sz="1600" i="1" u="sng" dirty="0">
              <a:solidFill>
                <a:srgbClr val="4D4D4D"/>
              </a:solidFill>
              <a:latin typeface="Arial "/>
            </a:endParaRPr>
          </a:p>
        </p:txBody>
      </p:sp>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1722" y="1085017"/>
            <a:ext cx="3905546" cy="2759808"/>
          </a:xfrm>
          <a:prstGeom prst="rect">
            <a:avLst/>
          </a:prstGeom>
        </p:spPr>
      </p:pic>
      <p:sp>
        <p:nvSpPr>
          <p:cNvPr id="6" name="Título 5"/>
          <p:cNvSpPr>
            <a:spLocks noGrp="1"/>
          </p:cNvSpPr>
          <p:nvPr>
            <p:ph type="title"/>
          </p:nvPr>
        </p:nvSpPr>
        <p:spPr/>
        <p:txBody>
          <a:bodyPr/>
          <a:lstStyle/>
          <a:p>
            <a:r>
              <a:rPr lang="es-PE" dirty="0"/>
              <a:t>Consulta de requisitos_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20</a:t>
            </a:fld>
            <a:endParaRPr lang="es-PE"/>
          </a:p>
        </p:txBody>
      </p:sp>
    </p:spTree>
    <p:extLst>
      <p:ext uri="{BB962C8B-B14F-4D97-AF65-F5344CB8AC3E}">
        <p14:creationId xmlns:p14="http://schemas.microsoft.com/office/powerpoint/2010/main" val="126294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Llamada rectangular redondeada 30"/>
          <p:cNvSpPr/>
          <p:nvPr/>
        </p:nvSpPr>
        <p:spPr>
          <a:xfrm>
            <a:off x="8904312" y="1554148"/>
            <a:ext cx="2376264" cy="1802844"/>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s-PE"/>
          </a:p>
        </p:txBody>
      </p:sp>
      <p:sp>
        <p:nvSpPr>
          <p:cNvPr id="18" name="Rectangle 17"/>
          <p:cNvSpPr/>
          <p:nvPr/>
        </p:nvSpPr>
        <p:spPr>
          <a:xfrm>
            <a:off x="8904312" y="1628800"/>
            <a:ext cx="2362945" cy="159610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MX" sz="1700" dirty="0">
                <a:solidFill>
                  <a:srgbClr val="0154A0"/>
                </a:solidFill>
                <a:latin typeface="Arial "/>
              </a:rPr>
              <a:t>Todos los datos consignados son respecto a los </a:t>
            </a:r>
            <a:r>
              <a:rPr lang="es-MX" sz="1700" b="1" u="sng" dirty="0">
                <a:solidFill>
                  <a:srgbClr val="0154A0"/>
                </a:solidFill>
                <a:latin typeface="Arial "/>
              </a:rPr>
              <a:t>datos origen  del equipo</a:t>
            </a:r>
            <a:r>
              <a:rPr lang="es-MX" sz="1700" dirty="0">
                <a:solidFill>
                  <a:srgbClr val="0154A0"/>
                </a:solidFill>
                <a:latin typeface="Arial "/>
              </a:rPr>
              <a:t> que se  está portando</a:t>
            </a:r>
            <a:r>
              <a:rPr lang="en-US" sz="1700" dirty="0">
                <a:solidFill>
                  <a:srgbClr val="0154A0"/>
                </a:solidFill>
                <a:latin typeface="Arial "/>
              </a:rPr>
              <a:t>.</a:t>
            </a:r>
          </a:p>
        </p:txBody>
      </p:sp>
      <p:pic>
        <p:nvPicPr>
          <p:cNvPr id="30" name="Imagen 29"/>
          <p:cNvPicPr>
            <a:picLocks noChangeAspect="1"/>
          </p:cNvPicPr>
          <p:nvPr/>
        </p:nvPicPr>
        <p:blipFill rotWithShape="1">
          <a:blip r:embed="rId2" cstate="screen">
            <a:clrChange>
              <a:clrFrom>
                <a:srgbClr val="FEFEFE"/>
              </a:clrFrom>
              <a:clrTo>
                <a:srgbClr val="FEFEFE">
                  <a:alpha val="0"/>
                </a:srgbClr>
              </a:clrTo>
            </a:clrChange>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a:ext>
            </a:extLst>
          </a:blip>
          <a:srcRect l="3527" t="4366" r="3894"/>
          <a:stretch/>
        </p:blipFill>
        <p:spPr>
          <a:xfrm>
            <a:off x="1040144" y="1340619"/>
            <a:ext cx="7704857" cy="4968701"/>
          </a:xfrm>
          <a:prstGeom prst="rect">
            <a:avLst/>
          </a:prstGeom>
          <a:ln w="38100" cap="sq">
            <a:noFill/>
            <a:prstDash val="solid"/>
            <a:miter lim="800000"/>
          </a:ln>
          <a:effectLst/>
        </p:spPr>
      </p:pic>
      <p:pic>
        <p:nvPicPr>
          <p:cNvPr id="20" name="Imagen 19"/>
          <p:cNvPicPr>
            <a:picLocks noChangeAspect="1"/>
          </p:cNvPicPr>
          <p:nvPr/>
        </p:nvPicPr>
        <p:blipFill rotWithShape="1">
          <a:blip r:embed="rId4">
            <a:extLst>
              <a:ext uri="{28A0092B-C50C-407E-A947-70E740481C1C}">
                <a14:useLocalDpi xmlns:a14="http://schemas.microsoft.com/office/drawing/2010/main" val="0"/>
              </a:ext>
            </a:extLst>
          </a:blip>
          <a:srcRect b="30341"/>
          <a:stretch/>
        </p:blipFill>
        <p:spPr>
          <a:xfrm>
            <a:off x="8904312" y="3573016"/>
            <a:ext cx="2564760" cy="2873826"/>
          </a:xfrm>
          <a:prstGeom prst="rect">
            <a:avLst/>
          </a:prstGeom>
        </p:spPr>
      </p:pic>
      <p:sp>
        <p:nvSpPr>
          <p:cNvPr id="3" name="Título 2"/>
          <p:cNvSpPr>
            <a:spLocks noGrp="1"/>
          </p:cNvSpPr>
          <p:nvPr>
            <p:ph type="title"/>
          </p:nvPr>
        </p:nvSpPr>
        <p:spPr/>
        <p:txBody>
          <a:bodyPr/>
          <a:lstStyle/>
          <a:p>
            <a:r>
              <a:rPr lang="es-PE" dirty="0"/>
              <a:t>Formato de Portabilidad_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21</a:t>
            </a:fld>
            <a:endParaRPr lang="es-PE"/>
          </a:p>
        </p:txBody>
      </p:sp>
    </p:spTree>
    <p:extLst>
      <p:ext uri="{BB962C8B-B14F-4D97-AF65-F5344CB8AC3E}">
        <p14:creationId xmlns:p14="http://schemas.microsoft.com/office/powerpoint/2010/main" val="997057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rotWithShape="1">
          <a:blip r:embed="rId2" cstate="screen">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a:ext>
            </a:extLst>
          </a:blip>
          <a:srcRect l="2885" r="4039" b="3781"/>
          <a:stretch/>
        </p:blipFill>
        <p:spPr>
          <a:xfrm>
            <a:off x="1014992" y="1379203"/>
            <a:ext cx="7411840" cy="4858109"/>
          </a:xfrm>
          <a:prstGeom prst="rect">
            <a:avLst/>
          </a:prstGeom>
          <a:ln w="38100" cap="sq">
            <a:noFill/>
            <a:prstDash val="solid"/>
            <a:miter lim="800000"/>
          </a:ln>
          <a:effectLst/>
        </p:spPr>
      </p:pic>
      <p:pic>
        <p:nvPicPr>
          <p:cNvPr id="7" name="Imagen 6"/>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tretch>
            <a:fillRect/>
          </a:stretch>
        </p:blipFill>
        <p:spPr>
          <a:xfrm flipH="1">
            <a:off x="8444197" y="3356992"/>
            <a:ext cx="2106925" cy="2797299"/>
          </a:xfrm>
          <a:prstGeom prst="rect">
            <a:avLst/>
          </a:prstGeom>
        </p:spPr>
      </p:pic>
      <p:sp>
        <p:nvSpPr>
          <p:cNvPr id="15" name="Llamada rectangular redondeada 14"/>
          <p:cNvSpPr/>
          <p:nvPr/>
        </p:nvSpPr>
        <p:spPr>
          <a:xfrm>
            <a:off x="8750715" y="1268760"/>
            <a:ext cx="2196170" cy="1793557"/>
          </a:xfrm>
          <a:prstGeom prst="wedgeRoundRectCallout">
            <a:avLst>
              <a:gd name="adj1" fmla="val -10109"/>
              <a:gd name="adj2" fmla="val 6172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PE" dirty="0">
                <a:solidFill>
                  <a:schemeClr val="tx1">
                    <a:lumMod val="65000"/>
                    <a:lumOff val="35000"/>
                  </a:schemeClr>
                </a:solidFill>
                <a:latin typeface="Arial" panose="020B0604020202020204" pitchFamily="34" charset="0"/>
                <a:cs typeface="Arial" panose="020B0604020202020204" pitchFamily="34" charset="0"/>
              </a:rPr>
              <a:t>Marcar todos los recuadros </a:t>
            </a:r>
            <a:r>
              <a:rPr lang="es-PE" b="1" i="1" u="sng" dirty="0">
                <a:solidFill>
                  <a:srgbClr val="0154A0"/>
                </a:solidFill>
                <a:latin typeface="Arial" panose="020B0604020202020204" pitchFamily="34" charset="0"/>
                <a:cs typeface="Arial" panose="020B0604020202020204" pitchFamily="34" charset="0"/>
              </a:rPr>
              <a:t>salvo el tercero</a:t>
            </a:r>
            <a:r>
              <a:rPr lang="es-PE" dirty="0">
                <a:solidFill>
                  <a:srgbClr val="0154A0"/>
                </a:solidFill>
                <a:latin typeface="Arial" panose="020B0604020202020204" pitchFamily="34" charset="0"/>
                <a:cs typeface="Arial" panose="020B0604020202020204" pitchFamily="34" charset="0"/>
              </a:rPr>
              <a:t>,</a:t>
            </a:r>
            <a:r>
              <a:rPr lang="es-PE" dirty="0">
                <a:solidFill>
                  <a:schemeClr val="tx1">
                    <a:lumMod val="65000"/>
                    <a:lumOff val="35000"/>
                  </a:schemeClr>
                </a:solidFill>
                <a:latin typeface="Arial" panose="020B0604020202020204" pitchFamily="34" charset="0"/>
                <a:cs typeface="Arial" panose="020B0604020202020204" pitchFamily="34" charset="0"/>
              </a:rPr>
              <a:t> que corresponde a línea fija.</a:t>
            </a:r>
          </a:p>
        </p:txBody>
      </p:sp>
      <p:sp>
        <p:nvSpPr>
          <p:cNvPr id="3" name="Título 2"/>
          <p:cNvSpPr>
            <a:spLocks noGrp="1"/>
          </p:cNvSpPr>
          <p:nvPr>
            <p:ph type="title"/>
          </p:nvPr>
        </p:nvSpPr>
        <p:spPr/>
        <p:txBody>
          <a:bodyPr/>
          <a:lstStyle/>
          <a:p>
            <a:r>
              <a:rPr lang="es-PE" dirty="0"/>
              <a:t>Formato de Portabilidad_</a:t>
            </a:r>
          </a:p>
        </p:txBody>
      </p:sp>
      <p:sp>
        <p:nvSpPr>
          <p:cNvPr id="2" name="Marcador de número de diapositiva 1"/>
          <p:cNvSpPr>
            <a:spLocks noGrp="1"/>
          </p:cNvSpPr>
          <p:nvPr>
            <p:ph type="sldNum" sz="quarter" idx="12"/>
          </p:nvPr>
        </p:nvSpPr>
        <p:spPr/>
        <p:txBody>
          <a:bodyPr/>
          <a:lstStyle/>
          <a:p>
            <a:fld id="{07AA8F53-195B-4AEA-B0EA-2C64B1BC155C}" type="slidenum">
              <a:rPr lang="en-US" smtClean="0"/>
              <a:pPr/>
              <a:t>22</a:t>
            </a:fld>
            <a:endParaRPr lang="en-US"/>
          </a:p>
        </p:txBody>
      </p:sp>
    </p:spTree>
    <p:extLst>
      <p:ext uri="{BB962C8B-B14F-4D97-AF65-F5344CB8AC3E}">
        <p14:creationId xmlns:p14="http://schemas.microsoft.com/office/powerpoint/2010/main" val="926471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24169" t="2897" r="26318" b="4677"/>
          <a:stretch/>
        </p:blipFill>
        <p:spPr>
          <a:xfrm>
            <a:off x="1257510" y="1340768"/>
            <a:ext cx="2670966" cy="4985798"/>
          </a:xfrm>
          <a:prstGeom prst="rect">
            <a:avLst/>
          </a:prstGeom>
        </p:spPr>
      </p:pic>
      <p:sp>
        <p:nvSpPr>
          <p:cNvPr id="14" name="U-Turn Arrow 13"/>
          <p:cNvSpPr/>
          <p:nvPr/>
        </p:nvSpPr>
        <p:spPr>
          <a:xfrm rot="5400000">
            <a:off x="7572964" y="2373469"/>
            <a:ext cx="620197" cy="6187644"/>
          </a:xfrm>
          <a:prstGeom prst="uturnArrow">
            <a:avLst>
              <a:gd name="adj1" fmla="val 14147"/>
              <a:gd name="adj2" fmla="val 20682"/>
              <a:gd name="adj3" fmla="val 24853"/>
              <a:gd name="adj4" fmla="val 23091"/>
              <a:gd name="adj5" fmla="val 91057"/>
            </a:avLst>
          </a:prstGeom>
          <a:solidFill>
            <a:srgbClr val="FF6702"/>
          </a:solidFill>
          <a:ln w="38100">
            <a:solidFill>
              <a:srgbClr val="FF67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grpSp>
        <p:nvGrpSpPr>
          <p:cNvPr id="3" name="Grupo 2"/>
          <p:cNvGrpSpPr/>
          <p:nvPr/>
        </p:nvGrpSpPr>
        <p:grpSpPr>
          <a:xfrm>
            <a:off x="4195569" y="3185517"/>
            <a:ext cx="1698216" cy="1584332"/>
            <a:chOff x="2862825" y="1296440"/>
            <a:chExt cx="1698216" cy="1584332"/>
          </a:xfrm>
        </p:grpSpPr>
        <p:pic>
          <p:nvPicPr>
            <p:cNvPr id="7" name="Picture 6" descr="http://www.edukanda.es/mediatecaweb/data/zip/1165/images/pic016b.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190236" y="1820458"/>
              <a:ext cx="1056780" cy="106031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862825" y="1296440"/>
              <a:ext cx="1698216" cy="523220"/>
            </a:xfrm>
            <a:prstGeom prst="rect">
              <a:avLst/>
            </a:prstGeom>
            <a:noFill/>
          </p:spPr>
          <p:txBody>
            <a:bodyPr wrap="square" rtlCol="0">
              <a:spAutoFit/>
            </a:bodyPr>
            <a:lstStyle/>
            <a:p>
              <a:pPr algn="ctr"/>
              <a:r>
                <a:rPr lang="es-MX" sz="1400" dirty="0">
                  <a:solidFill>
                    <a:srgbClr val="0070C0"/>
                  </a:solidFill>
                  <a:latin typeface="Arial "/>
                </a:rPr>
                <a:t>Información Transparente</a:t>
              </a:r>
            </a:p>
          </p:txBody>
        </p:sp>
      </p:grpSp>
      <p:grpSp>
        <p:nvGrpSpPr>
          <p:cNvPr id="4" name="Grupo 3"/>
          <p:cNvGrpSpPr/>
          <p:nvPr/>
        </p:nvGrpSpPr>
        <p:grpSpPr>
          <a:xfrm>
            <a:off x="5740190" y="3206007"/>
            <a:ext cx="1887274" cy="1543352"/>
            <a:chOff x="4716487" y="1299025"/>
            <a:chExt cx="1887274" cy="1543352"/>
          </a:xfrm>
        </p:grpSpPr>
        <p:pic>
          <p:nvPicPr>
            <p:cNvPr id="5" name="Picture 2" descr="http://www.integritydirectmortgage.com/wp-content/uploads/2012/10/checklist.jpg"/>
            <p:cNvPicPr>
              <a:picLocks noChangeAspect="1" noChangeArrowheads="1"/>
            </p:cNvPicPr>
            <p:nvPr/>
          </p:nvPicPr>
          <p:blipFill>
            <a:blip r:embed="rId5"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166516" y="1864028"/>
              <a:ext cx="1141597" cy="97834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716487" y="1299025"/>
              <a:ext cx="1887274" cy="523220"/>
            </a:xfrm>
            <a:prstGeom prst="rect">
              <a:avLst/>
            </a:prstGeom>
            <a:noFill/>
          </p:spPr>
          <p:txBody>
            <a:bodyPr wrap="square" rtlCol="0">
              <a:spAutoFit/>
            </a:bodyPr>
            <a:lstStyle/>
            <a:p>
              <a:pPr algn="ctr"/>
              <a:r>
                <a:rPr lang="es-MX" sz="1400" dirty="0">
                  <a:solidFill>
                    <a:srgbClr val="0070C0"/>
                  </a:solidFill>
                  <a:latin typeface="Arial "/>
                </a:rPr>
                <a:t>Documentación Completa</a:t>
              </a:r>
            </a:p>
          </p:txBody>
        </p:sp>
      </p:grpSp>
      <p:sp>
        <p:nvSpPr>
          <p:cNvPr id="22" name="Llamada de nube 21"/>
          <p:cNvSpPr/>
          <p:nvPr/>
        </p:nvSpPr>
        <p:spPr>
          <a:xfrm>
            <a:off x="4367808" y="1404056"/>
            <a:ext cx="6341442" cy="1502384"/>
          </a:xfrm>
          <a:prstGeom prst="cloudCallout">
            <a:avLst>
              <a:gd name="adj1" fmla="val -59503"/>
              <a:gd name="adj2" fmla="val 5325"/>
            </a:avLst>
          </a:prstGeom>
          <a:ln w="38100">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s-PE"/>
          </a:p>
        </p:txBody>
      </p:sp>
      <p:grpSp>
        <p:nvGrpSpPr>
          <p:cNvPr id="6" name="Grupo 5"/>
          <p:cNvGrpSpPr/>
          <p:nvPr/>
        </p:nvGrpSpPr>
        <p:grpSpPr>
          <a:xfrm>
            <a:off x="7661814" y="3192354"/>
            <a:ext cx="1887274" cy="1543995"/>
            <a:chOff x="6846583" y="1336777"/>
            <a:chExt cx="1887274" cy="1543995"/>
          </a:xfrm>
        </p:grpSpPr>
        <p:pic>
          <p:nvPicPr>
            <p:cNvPr id="9" name="Picture 12" descr="https://www.apple.com/downloads/dashboard/status/images/biganalogclock_20070608165330.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12180" y="1988650"/>
              <a:ext cx="892121" cy="89212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46583" y="1336777"/>
              <a:ext cx="1887274" cy="523220"/>
            </a:xfrm>
            <a:prstGeom prst="rect">
              <a:avLst/>
            </a:prstGeom>
            <a:noFill/>
          </p:spPr>
          <p:txBody>
            <a:bodyPr wrap="square" rtlCol="0">
              <a:spAutoFit/>
            </a:bodyPr>
            <a:lstStyle/>
            <a:p>
              <a:pPr algn="ctr"/>
              <a:r>
                <a:rPr lang="es-MX" sz="1400" dirty="0">
                  <a:solidFill>
                    <a:srgbClr val="0070C0"/>
                  </a:solidFill>
                  <a:latin typeface="Arial "/>
                </a:rPr>
                <a:t>Cumplimiento en </a:t>
              </a:r>
            </a:p>
            <a:p>
              <a:pPr algn="ctr"/>
              <a:r>
                <a:rPr lang="es-MX" sz="1400" dirty="0">
                  <a:solidFill>
                    <a:srgbClr val="0070C0"/>
                  </a:solidFill>
                  <a:latin typeface="Arial "/>
                </a:rPr>
                <a:t>el plazo ofrecido </a:t>
              </a:r>
            </a:p>
          </p:txBody>
        </p:sp>
      </p:grpSp>
      <p:grpSp>
        <p:nvGrpSpPr>
          <p:cNvPr id="8" name="Grupo 7"/>
          <p:cNvGrpSpPr/>
          <p:nvPr/>
        </p:nvGrpSpPr>
        <p:grpSpPr>
          <a:xfrm>
            <a:off x="9437828" y="3220063"/>
            <a:ext cx="1887274" cy="1472154"/>
            <a:chOff x="9004076" y="1342254"/>
            <a:chExt cx="1887274" cy="1472154"/>
          </a:xfrm>
        </p:grpSpPr>
        <p:grpSp>
          <p:nvGrpSpPr>
            <p:cNvPr id="11" name="Group 10"/>
            <p:cNvGrpSpPr/>
            <p:nvPr/>
          </p:nvGrpSpPr>
          <p:grpSpPr>
            <a:xfrm>
              <a:off x="9408368" y="1907346"/>
              <a:ext cx="1192424" cy="907062"/>
              <a:chOff x="4144549" y="2604169"/>
              <a:chExt cx="4114799" cy="4114801"/>
            </a:xfrm>
          </p:grpSpPr>
          <p:pic>
            <p:nvPicPr>
              <p:cNvPr id="12" name="Picture 20" descr="http://databuzzar.com/images/text-icon.pn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45274" y="2633674"/>
                <a:ext cx="1783110" cy="17831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www.lusterproducts.com/products/youbenatural/images/TeleEmail-ic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44549" y="2604169"/>
                <a:ext cx="4114799" cy="4114801"/>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9004076" y="1342254"/>
              <a:ext cx="1887274" cy="523220"/>
            </a:xfrm>
            <a:prstGeom prst="rect">
              <a:avLst/>
            </a:prstGeom>
            <a:noFill/>
          </p:spPr>
          <p:txBody>
            <a:bodyPr wrap="square" rtlCol="0">
              <a:spAutoFit/>
            </a:bodyPr>
            <a:lstStyle/>
            <a:p>
              <a:pPr algn="ctr"/>
              <a:r>
                <a:rPr lang="es-MX" sz="1400" dirty="0">
                  <a:solidFill>
                    <a:srgbClr val="0070C0"/>
                  </a:solidFill>
                  <a:latin typeface="Arial "/>
                </a:rPr>
                <a:t>Notificación post ejecución</a:t>
              </a:r>
            </a:p>
          </p:txBody>
        </p:sp>
      </p:grpSp>
      <p:sp>
        <p:nvSpPr>
          <p:cNvPr id="23" name="TextBox 22"/>
          <p:cNvSpPr txBox="1"/>
          <p:nvPr/>
        </p:nvSpPr>
        <p:spPr>
          <a:xfrm>
            <a:off x="4522980" y="1778042"/>
            <a:ext cx="5971351" cy="830997"/>
          </a:xfrm>
          <a:prstGeom prst="rect">
            <a:avLst/>
          </a:prstGeom>
          <a:noFill/>
        </p:spPr>
        <p:txBody>
          <a:bodyPr wrap="square" rtlCol="0">
            <a:spAutoFit/>
          </a:bodyPr>
          <a:lstStyle/>
          <a:p>
            <a:pPr algn="ctr"/>
            <a:r>
              <a:rPr lang="es-MX" sz="2400" dirty="0">
                <a:solidFill>
                  <a:srgbClr val="4D4D4D"/>
                </a:solidFill>
                <a:latin typeface="Arial" panose="020B0604020202020204" pitchFamily="34" charset="0"/>
                <a:cs typeface="Arial" panose="020B0604020202020204" pitchFamily="34" charset="0"/>
              </a:rPr>
              <a:t>¿Qué espera el cliente</a:t>
            </a:r>
            <a:br>
              <a:rPr lang="es-MX" sz="2400" dirty="0">
                <a:solidFill>
                  <a:srgbClr val="4D4D4D"/>
                </a:solidFill>
                <a:latin typeface="Arial" panose="020B0604020202020204" pitchFamily="34" charset="0"/>
                <a:cs typeface="Arial" panose="020B0604020202020204" pitchFamily="34" charset="0"/>
              </a:rPr>
            </a:br>
            <a:r>
              <a:rPr lang="es-MX" sz="2400" dirty="0">
                <a:solidFill>
                  <a:srgbClr val="4D4D4D"/>
                </a:solidFill>
                <a:latin typeface="Arial" panose="020B0604020202020204" pitchFamily="34" charset="0"/>
                <a:cs typeface="Arial" panose="020B0604020202020204" pitchFamily="34" charset="0"/>
              </a:rPr>
              <a:t> de Entel?</a:t>
            </a:r>
          </a:p>
        </p:txBody>
      </p:sp>
      <p:sp>
        <p:nvSpPr>
          <p:cNvPr id="15" name="Título 14"/>
          <p:cNvSpPr>
            <a:spLocks noGrp="1"/>
          </p:cNvSpPr>
          <p:nvPr>
            <p:ph type="title"/>
          </p:nvPr>
        </p:nvSpPr>
        <p:spPr/>
        <p:txBody>
          <a:bodyPr/>
          <a:lstStyle/>
          <a:p>
            <a:r>
              <a:rPr lang="es-PE" dirty="0"/>
              <a:t>Viaje del Cliente_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23</a:t>
            </a:fld>
            <a:endParaRPr lang="es-PE"/>
          </a:p>
        </p:txBody>
      </p:sp>
    </p:spTree>
    <p:extLst>
      <p:ext uri="{BB962C8B-B14F-4D97-AF65-F5344CB8AC3E}">
        <p14:creationId xmlns:p14="http://schemas.microsoft.com/office/powerpoint/2010/main" val="3285661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35"/>
          <p:cNvPicPr>
            <a:picLocks noChangeAspect="1"/>
          </p:cNvPicPr>
          <p:nvPr/>
        </p:nvPicPr>
        <p:blipFill rotWithShape="1">
          <a:blip r:embed="rId2">
            <a:extLst>
              <a:ext uri="{28A0092B-C50C-407E-A947-70E740481C1C}">
                <a14:useLocalDpi xmlns:a14="http://schemas.microsoft.com/office/drawing/2010/main" val="0"/>
              </a:ext>
            </a:extLst>
          </a:blip>
          <a:srcRect l="18593" t="6866" r="18609" b="7972"/>
          <a:stretch/>
        </p:blipFill>
        <p:spPr>
          <a:xfrm>
            <a:off x="842568" y="2119827"/>
            <a:ext cx="2992689" cy="4058506"/>
          </a:xfrm>
          <a:prstGeom prst="rect">
            <a:avLst/>
          </a:prstGeom>
        </p:spPr>
      </p:pic>
      <p:sp>
        <p:nvSpPr>
          <p:cNvPr id="29" name="Llamada rectangular redondeada 28"/>
          <p:cNvSpPr/>
          <p:nvPr/>
        </p:nvSpPr>
        <p:spPr>
          <a:xfrm>
            <a:off x="4151784" y="1567059"/>
            <a:ext cx="6624736" cy="1041980"/>
          </a:xfrm>
          <a:prstGeom prst="wedgeRoundRectCallout">
            <a:avLst>
              <a:gd name="adj1" fmla="val -61196"/>
              <a:gd name="adj2" fmla="val -398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s-PE"/>
          </a:p>
        </p:txBody>
      </p:sp>
      <p:sp>
        <p:nvSpPr>
          <p:cNvPr id="22" name="Rectángulo 21"/>
          <p:cNvSpPr/>
          <p:nvPr/>
        </p:nvSpPr>
        <p:spPr>
          <a:xfrm>
            <a:off x="4948206" y="3120641"/>
            <a:ext cx="7243794" cy="2893100"/>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El cliente sienta que ha tomado la mejor decisión al portarse a Entel.</a:t>
            </a:r>
          </a:p>
          <a:p>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El cliente se familiarice con los canales de atención a su disposición.</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El cliente haga uso de los canales on-line.</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El cliente valore los servicios a su disposición.</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El cliente aprenda a utilizar los canales de recarga.</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El cliente experimente los beneficios de la navegación. </a:t>
            </a:r>
          </a:p>
        </p:txBody>
      </p:sp>
      <p:sp>
        <p:nvSpPr>
          <p:cNvPr id="28" name="TextBox 22"/>
          <p:cNvSpPr txBox="1"/>
          <p:nvPr/>
        </p:nvSpPr>
        <p:spPr>
          <a:xfrm>
            <a:off x="4478476" y="1857216"/>
            <a:ext cx="5971351" cy="461665"/>
          </a:xfrm>
          <a:prstGeom prst="rect">
            <a:avLst/>
          </a:prstGeom>
          <a:noFill/>
        </p:spPr>
        <p:txBody>
          <a:bodyPr wrap="square" rtlCol="0">
            <a:spAutoFit/>
          </a:bodyPr>
          <a:lstStyle/>
          <a:p>
            <a:pPr algn="ctr"/>
            <a:r>
              <a:rPr lang="es-MX" sz="2400" b="1" i="1" dirty="0">
                <a:solidFill>
                  <a:srgbClr val="8DC63F"/>
                </a:solidFill>
                <a:latin typeface="Arial" panose="020B0604020202020204" pitchFamily="34" charset="0"/>
                <a:cs typeface="Arial" panose="020B0604020202020204" pitchFamily="34" charset="0"/>
              </a:rPr>
              <a:t>Con eso ya presente buscamos que…</a:t>
            </a:r>
          </a:p>
        </p:txBody>
      </p:sp>
      <p:pic>
        <p:nvPicPr>
          <p:cNvPr id="30"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2" y="3201403"/>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1" y="3645024"/>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1" y="4149080"/>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0" y="4641598"/>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0" y="5134116"/>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968" y="5626634"/>
            <a:ext cx="237297" cy="237297"/>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r>
              <a:rPr lang="es-PE" dirty="0"/>
              <a:t>Viaje del Cliente_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24</a:t>
            </a:fld>
            <a:endParaRPr lang="es-PE"/>
          </a:p>
        </p:txBody>
      </p:sp>
    </p:spTree>
    <p:extLst>
      <p:ext uri="{BB962C8B-B14F-4D97-AF65-F5344CB8AC3E}">
        <p14:creationId xmlns:p14="http://schemas.microsoft.com/office/powerpoint/2010/main" val="133632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cstate="print">
            <a:extLst>
              <a:ext uri="{28A0092B-C50C-407E-A947-70E740481C1C}">
                <a14:useLocalDpi xmlns:a14="http://schemas.microsoft.com/office/drawing/2010/main" val="0"/>
              </a:ext>
            </a:extLst>
          </a:blip>
          <a:srcRect t="18569" b="11792"/>
          <a:stretch/>
        </p:blipFill>
        <p:spPr>
          <a:xfrm>
            <a:off x="688620" y="1556792"/>
            <a:ext cx="3960440" cy="4706295"/>
          </a:xfrm>
          <a:prstGeom prst="rect">
            <a:avLst/>
          </a:prstGeom>
        </p:spPr>
      </p:pic>
      <p:sp>
        <p:nvSpPr>
          <p:cNvPr id="7" name="Llamada rectangular redondeada 6"/>
          <p:cNvSpPr/>
          <p:nvPr/>
        </p:nvSpPr>
        <p:spPr>
          <a:xfrm>
            <a:off x="4649060" y="1340768"/>
            <a:ext cx="6704740" cy="936104"/>
          </a:xfrm>
          <a:prstGeom prst="wedgeRoundRectCallout">
            <a:avLst>
              <a:gd name="adj1" fmla="val -59090"/>
              <a:gd name="adj2" fmla="val 41780"/>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Nunca olvides las buenas practicas. Te brindare unas recomendaciones para que lo tengas presente…</a:t>
            </a:r>
          </a:p>
        </p:txBody>
      </p:sp>
      <p:pic>
        <p:nvPicPr>
          <p:cNvPr id="8"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2" y="2753119"/>
            <a:ext cx="237297" cy="237297"/>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5087888" y="2687101"/>
            <a:ext cx="6192688" cy="923330"/>
          </a:xfrm>
          <a:prstGeom prst="rect">
            <a:avLst/>
          </a:prstGeom>
        </p:spPr>
        <p:txBody>
          <a:bodyPr wrap="square">
            <a:spAutoFit/>
          </a:bodyPr>
          <a:lstStyle/>
          <a:p>
            <a:pPr algn="just"/>
            <a:r>
              <a:rPr lang="es-PE" dirty="0">
                <a:solidFill>
                  <a:schemeClr val="tx1">
                    <a:lumMod val="65000"/>
                    <a:lumOff val="35000"/>
                  </a:schemeClr>
                </a:solidFill>
                <a:latin typeface="Arial" panose="020B0604020202020204" pitchFamily="34" charset="0"/>
                <a:cs typeface="Arial" panose="020B0604020202020204" pitchFamily="34" charset="0"/>
              </a:rPr>
              <a:t>Ingresa a la página web del operador cedente para verificar la titularidad de la línea. De esta manera evitaremos rechazos innecesarios por parte del ABDCP.</a:t>
            </a:r>
            <a:endParaRPr lang="es-PE" dirty="0">
              <a:solidFill>
                <a:schemeClr val="tx1">
                  <a:lumMod val="65000"/>
                  <a:lumOff val="35000"/>
                </a:schemeClr>
              </a:solidFill>
            </a:endParaRPr>
          </a:p>
        </p:txBody>
      </p:sp>
      <p:pic>
        <p:nvPicPr>
          <p:cNvPr id="10"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2" y="3895547"/>
            <a:ext cx="237297" cy="23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5087888" y="3791255"/>
            <a:ext cx="6192688" cy="923330"/>
          </a:xfrm>
          <a:prstGeom prst="rect">
            <a:avLst/>
          </a:prstGeom>
        </p:spPr>
        <p:txBody>
          <a:bodyPr wrap="square">
            <a:spAutoFit/>
          </a:bodyPr>
          <a:lstStyle/>
          <a:p>
            <a:pPr algn="just"/>
            <a:r>
              <a:rPr lang="es-PE" dirty="0">
                <a:solidFill>
                  <a:schemeClr val="tx1">
                    <a:lumMod val="65000"/>
                    <a:lumOff val="35000"/>
                  </a:schemeClr>
                </a:solidFill>
                <a:latin typeface="Arial" panose="020B0604020202020204" pitchFamily="34" charset="0"/>
                <a:cs typeface="Arial" panose="020B0604020202020204" pitchFamily="34" charset="0"/>
              </a:rPr>
              <a:t>Siempre verifica que tengas stock del producto que el cliente desea, para así evitar insatisfacción en la experiencia del cliente durante la atención.</a:t>
            </a:r>
            <a:endParaRPr lang="es-PE" dirty="0">
              <a:solidFill>
                <a:schemeClr val="tx1">
                  <a:lumMod val="65000"/>
                  <a:lumOff val="35000"/>
                </a:schemeClr>
              </a:solidFill>
            </a:endParaRPr>
          </a:p>
        </p:txBody>
      </p:sp>
      <p:pic>
        <p:nvPicPr>
          <p:cNvPr id="12" name="Picture 2" descr="http://zenlan.com/learn/scratch/Table%20Football_files/chec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072" y="5068948"/>
            <a:ext cx="237297" cy="2372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5110305" y="4996940"/>
            <a:ext cx="6192688" cy="923330"/>
          </a:xfrm>
          <a:prstGeom prst="rect">
            <a:avLst/>
          </a:prstGeom>
        </p:spPr>
        <p:txBody>
          <a:bodyPr wrap="square">
            <a:spAutoFit/>
          </a:bodyPr>
          <a:lstStyle/>
          <a:p>
            <a:pPr algn="just"/>
            <a:r>
              <a:rPr lang="es-PE" dirty="0">
                <a:solidFill>
                  <a:schemeClr val="tx1">
                    <a:lumMod val="65000"/>
                    <a:lumOff val="35000"/>
                  </a:schemeClr>
                </a:solidFill>
                <a:latin typeface="Arial" panose="020B0604020202020204" pitchFamily="34" charset="0"/>
                <a:cs typeface="Arial" panose="020B0604020202020204" pitchFamily="34" charset="0"/>
              </a:rPr>
              <a:t>Si no cuentas con stock del producto que desea el cliente, levanta sus necesidades y verifica entre las opciones que tienes para poder ofrecerle lo mejor.</a:t>
            </a:r>
            <a:endParaRPr lang="es-PE" dirty="0">
              <a:solidFill>
                <a:schemeClr val="tx1">
                  <a:lumMod val="65000"/>
                  <a:lumOff val="35000"/>
                </a:schemeClr>
              </a:solidFill>
            </a:endParaRPr>
          </a:p>
        </p:txBody>
      </p:sp>
      <p:sp>
        <p:nvSpPr>
          <p:cNvPr id="3" name="Título 2"/>
          <p:cNvSpPr>
            <a:spLocks noGrp="1"/>
          </p:cNvSpPr>
          <p:nvPr>
            <p:ph type="title"/>
          </p:nvPr>
        </p:nvSpPr>
        <p:spPr/>
        <p:txBody>
          <a:bodyPr/>
          <a:lstStyle/>
          <a:p>
            <a:r>
              <a:rPr lang="es-PE" dirty="0"/>
              <a:t>Buenas Practicas_</a:t>
            </a:r>
          </a:p>
        </p:txBody>
      </p:sp>
      <p:sp>
        <p:nvSpPr>
          <p:cNvPr id="2" name="Marcador de número de diapositiva 1"/>
          <p:cNvSpPr>
            <a:spLocks noGrp="1"/>
          </p:cNvSpPr>
          <p:nvPr>
            <p:ph type="sldNum" sz="quarter" idx="12"/>
          </p:nvPr>
        </p:nvSpPr>
        <p:spPr/>
        <p:txBody>
          <a:bodyPr/>
          <a:lstStyle/>
          <a:p>
            <a:fld id="{F56A3B38-9D38-47E0-9E9B-DE4425CAD317}" type="slidenum">
              <a:rPr lang="es-PE" smtClean="0"/>
              <a:t>25</a:t>
            </a:fld>
            <a:endParaRPr lang="es-PE"/>
          </a:p>
        </p:txBody>
      </p:sp>
    </p:spTree>
    <p:extLst>
      <p:ext uri="{BB962C8B-B14F-4D97-AF65-F5344CB8AC3E}">
        <p14:creationId xmlns:p14="http://schemas.microsoft.com/office/powerpoint/2010/main" val="3211352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rotWithShape="1">
          <a:blip r:embed="rId3">
            <a:extLst>
              <a:ext uri="{28A0092B-C50C-407E-A947-70E740481C1C}">
                <a14:useLocalDpi xmlns:a14="http://schemas.microsoft.com/office/drawing/2010/main" val="0"/>
              </a:ext>
            </a:extLst>
          </a:blip>
          <a:srcRect l="25987" r="28279"/>
          <a:stretch/>
        </p:blipFill>
        <p:spPr>
          <a:xfrm rot="20225031">
            <a:off x="881739" y="3236020"/>
            <a:ext cx="1709266" cy="2527851"/>
          </a:xfrm>
          <a:prstGeom prst="rect">
            <a:avLst/>
          </a:prstGeom>
        </p:spPr>
      </p:pic>
      <p:sp>
        <p:nvSpPr>
          <p:cNvPr id="10" name="Text Box 9"/>
          <p:cNvSpPr txBox="1">
            <a:spLocks noChangeArrowheads="1"/>
          </p:cNvSpPr>
          <p:nvPr/>
        </p:nvSpPr>
        <p:spPr bwMode="auto">
          <a:xfrm>
            <a:off x="2037453" y="1429881"/>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dirty="0">
                <a:ln w="0"/>
                <a:solidFill>
                  <a:srgbClr val="0154A0"/>
                </a:solidFill>
              </a:rPr>
              <a:t>Orden de portabilidad </a:t>
            </a:r>
            <a:r>
              <a:rPr lang="es-PE" sz="2400" dirty="0">
                <a:ln w="0"/>
                <a:solidFill>
                  <a:srgbClr val="FF6702"/>
                </a:solidFill>
              </a:rPr>
              <a:t>no se ejecutó_ </a:t>
            </a:r>
          </a:p>
        </p:txBody>
      </p:sp>
      <p:pic>
        <p:nvPicPr>
          <p:cNvPr id="11"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3396" y="1448966"/>
            <a:ext cx="405951" cy="42349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037453" y="1998932"/>
            <a:ext cx="9024664" cy="1354217"/>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En caso tengamos órdenes de potabilidad que no se hayan cerrado de forma automática y no se hayan ejecutado, (demora, orden no avanza, aprovisionamiento, etc.), debemos ingresar un RECLAMO y solicitar por correo caso en </a:t>
            </a:r>
            <a:r>
              <a:rPr lang="es-ES" sz="1600" dirty="0" err="1">
                <a:solidFill>
                  <a:schemeClr val="tx1">
                    <a:lumMod val="65000"/>
                    <a:lumOff val="35000"/>
                  </a:schemeClr>
                </a:solidFill>
                <a:latin typeface="Arial" panose="020B0604020202020204" pitchFamily="34" charset="0"/>
                <a:cs typeface="Arial" panose="020B0604020202020204" pitchFamily="34" charset="0"/>
              </a:rPr>
              <a:t>Help</a:t>
            </a:r>
            <a:r>
              <a:rPr lang="es-ES" sz="1600" dirty="0">
                <a:solidFill>
                  <a:schemeClr val="tx1">
                    <a:lumMod val="65000"/>
                    <a:lumOff val="35000"/>
                  </a:schemeClr>
                </a:solidFill>
                <a:latin typeface="Arial" panose="020B0604020202020204" pitchFamily="34" charset="0"/>
                <a:cs typeface="Arial" panose="020B0604020202020204" pitchFamily="34" charset="0"/>
              </a:rPr>
              <a:t> </a:t>
            </a:r>
            <a:r>
              <a:rPr lang="es-ES" sz="1600" dirty="0" err="1">
                <a:solidFill>
                  <a:schemeClr val="tx1">
                    <a:lumMod val="65000"/>
                    <a:lumOff val="35000"/>
                  </a:schemeClr>
                </a:solidFill>
                <a:latin typeface="Arial" panose="020B0604020202020204" pitchFamily="34" charset="0"/>
                <a:cs typeface="Arial" panose="020B0604020202020204" pitchFamily="34" charset="0"/>
              </a:rPr>
              <a:t>Desk</a:t>
            </a:r>
            <a:r>
              <a:rPr lang="es-ES" sz="1600" dirty="0">
                <a:solidFill>
                  <a:schemeClr val="tx1">
                    <a:lumMod val="65000"/>
                    <a:lumOff val="35000"/>
                  </a:schemeClr>
                </a:solidFill>
                <a:latin typeface="Arial" panose="020B0604020202020204" pitchFamily="34" charset="0"/>
                <a:cs typeface="Arial" panose="020B0604020202020204" pitchFamily="34" charset="0"/>
              </a:rPr>
              <a:t>.</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b="1" i="1" dirty="0">
                <a:solidFill>
                  <a:srgbClr val="FF6702"/>
                </a:solidFill>
                <a:latin typeface="Arial" panose="020B0604020202020204" pitchFamily="34" charset="0"/>
                <a:cs typeface="Arial" panose="020B0604020202020204" pitchFamily="34" charset="0"/>
              </a:rPr>
              <a:t>Asunto correo: </a:t>
            </a:r>
            <a:r>
              <a:rPr lang="es-PE" sz="1600" b="1" i="1" dirty="0">
                <a:solidFill>
                  <a:schemeClr val="tx1">
                    <a:lumMod val="65000"/>
                    <a:lumOff val="35000"/>
                  </a:schemeClr>
                </a:solidFill>
                <a:latin typeface="Arial" panose="020B0604020202020204" pitchFamily="34" charset="0"/>
                <a:cs typeface="Arial" panose="020B0604020202020204" pitchFamily="34" charset="0"/>
              </a:rPr>
              <a:t>Inconvenientes por Portabilidad // Número: </a:t>
            </a:r>
            <a:r>
              <a:rPr lang="es-PE" sz="1600" b="1" i="1" dirty="0" err="1">
                <a:solidFill>
                  <a:schemeClr val="tx1">
                    <a:lumMod val="65000"/>
                    <a:lumOff val="35000"/>
                  </a:schemeClr>
                </a:solidFill>
                <a:latin typeface="Arial" panose="020B0604020202020204" pitchFamily="34" charset="0"/>
                <a:cs typeface="Arial" panose="020B0604020202020204" pitchFamily="34" charset="0"/>
              </a:rPr>
              <a:t>xxxx</a:t>
            </a:r>
            <a:r>
              <a:rPr lang="es-PE" sz="1600" b="1" i="1" dirty="0">
                <a:solidFill>
                  <a:schemeClr val="tx1">
                    <a:lumMod val="65000"/>
                    <a:lumOff val="35000"/>
                  </a:schemeClr>
                </a:solidFill>
                <a:latin typeface="Arial" panose="020B0604020202020204" pitchFamily="34" charset="0"/>
                <a:cs typeface="Arial" panose="020B0604020202020204" pitchFamily="34" charset="0"/>
              </a:rPr>
              <a:t> // Nº de Orden: </a:t>
            </a:r>
            <a:r>
              <a:rPr lang="es-PE" sz="1600" b="1" i="1" dirty="0" err="1">
                <a:solidFill>
                  <a:schemeClr val="tx1">
                    <a:lumMod val="65000"/>
                    <a:lumOff val="35000"/>
                  </a:schemeClr>
                </a:solidFill>
                <a:latin typeface="Arial" panose="020B0604020202020204" pitchFamily="34" charset="0"/>
                <a:cs typeface="Arial" panose="020B0604020202020204" pitchFamily="34" charset="0"/>
              </a:rPr>
              <a:t>xxxx</a:t>
            </a:r>
            <a:endParaRPr lang="es-PE" sz="1600" b="1" i="1"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7" name="Imagen 6"/>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Lst>
          </a:blip>
          <a:srcRect l="14933" t="28344" r="1796" b="39172"/>
          <a:stretch/>
        </p:blipFill>
        <p:spPr>
          <a:xfrm>
            <a:off x="2025202" y="3342487"/>
            <a:ext cx="8981188" cy="2304256"/>
          </a:xfrm>
          <a:prstGeom prst="rect">
            <a:avLst/>
          </a:prstGeom>
        </p:spPr>
      </p:pic>
      <p:sp>
        <p:nvSpPr>
          <p:cNvPr id="13" name="Text Box 9"/>
          <p:cNvSpPr txBox="1">
            <a:spLocks noChangeArrowheads="1"/>
          </p:cNvSpPr>
          <p:nvPr/>
        </p:nvSpPr>
        <p:spPr bwMode="auto">
          <a:xfrm>
            <a:off x="2495599" y="5815356"/>
            <a:ext cx="7811346" cy="338554"/>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1600" b="1" i="1" dirty="0">
                <a:ln w="0"/>
                <a:solidFill>
                  <a:srgbClr val="FF6702"/>
                </a:solidFill>
              </a:rPr>
              <a:t>Importante:</a:t>
            </a:r>
            <a:r>
              <a:rPr lang="es-PE" sz="1600" i="1" dirty="0">
                <a:ln w="0"/>
                <a:solidFill>
                  <a:srgbClr val="0154A0"/>
                </a:solidFill>
              </a:rPr>
              <a:t> El </a:t>
            </a:r>
            <a:r>
              <a:rPr lang="es-PE" sz="1600" i="1" dirty="0" err="1">
                <a:ln w="0"/>
                <a:solidFill>
                  <a:srgbClr val="0154A0"/>
                </a:solidFill>
              </a:rPr>
              <a:t>inbox</a:t>
            </a:r>
            <a:r>
              <a:rPr lang="es-PE" sz="1600" i="1" dirty="0">
                <a:ln w="0"/>
                <a:solidFill>
                  <a:srgbClr val="0154A0"/>
                </a:solidFill>
              </a:rPr>
              <a:t> encargado de ver estos problemas es </a:t>
            </a:r>
            <a:r>
              <a:rPr lang="es-PE" sz="1600" b="1" i="1" dirty="0">
                <a:ln w="0"/>
                <a:solidFill>
                  <a:srgbClr val="0154A0"/>
                </a:solidFill>
              </a:rPr>
              <a:t>ING_PORTABILIDAD.</a:t>
            </a:r>
            <a:endParaRPr lang="es-PE" sz="1600" b="1" i="1" dirty="0">
              <a:ln w="0"/>
              <a:solidFill>
                <a:srgbClr val="FF6702"/>
              </a:solidFill>
            </a:endParaRPr>
          </a:p>
        </p:txBody>
      </p:sp>
      <p:sp>
        <p:nvSpPr>
          <p:cNvPr id="4" name="Título 3"/>
          <p:cNvSpPr>
            <a:spLocks noGrp="1"/>
          </p:cNvSpPr>
          <p:nvPr>
            <p:ph type="title"/>
          </p:nvPr>
        </p:nvSpPr>
        <p:spPr/>
        <p:txBody>
          <a:bodyPr/>
          <a:lstStyle/>
          <a:p>
            <a:r>
              <a:rPr lang="es-PE" dirty="0"/>
              <a:t>Correo de Apoyo_</a:t>
            </a:r>
          </a:p>
        </p:txBody>
      </p:sp>
      <p:sp>
        <p:nvSpPr>
          <p:cNvPr id="3" name="Marcador de número de diapositiva 2"/>
          <p:cNvSpPr>
            <a:spLocks noGrp="1"/>
          </p:cNvSpPr>
          <p:nvPr>
            <p:ph type="sldNum" sz="quarter" idx="12"/>
          </p:nvPr>
        </p:nvSpPr>
        <p:spPr/>
        <p:txBody>
          <a:bodyPr/>
          <a:lstStyle/>
          <a:p>
            <a:fld id="{07AA8F53-195B-4AEA-B0EA-2C64B1BC155C}" type="slidenum">
              <a:rPr lang="en-US" smtClean="0"/>
              <a:pPr/>
              <a:t>26</a:t>
            </a:fld>
            <a:endParaRPr lang="en-US"/>
          </a:p>
        </p:txBody>
      </p:sp>
    </p:spTree>
    <p:extLst>
      <p:ext uri="{BB962C8B-B14F-4D97-AF65-F5344CB8AC3E}">
        <p14:creationId xmlns:p14="http://schemas.microsoft.com/office/powerpoint/2010/main" val="258079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5987" r="28279"/>
          <a:stretch/>
        </p:blipFill>
        <p:spPr>
          <a:xfrm rot="20225031">
            <a:off x="881739" y="3256619"/>
            <a:ext cx="1709266" cy="2527851"/>
          </a:xfrm>
          <a:prstGeom prst="rect">
            <a:avLst/>
          </a:prstGeom>
        </p:spPr>
      </p:pic>
      <p:sp>
        <p:nvSpPr>
          <p:cNvPr id="11" name="Text Box 9"/>
          <p:cNvSpPr txBox="1">
            <a:spLocks noChangeArrowheads="1"/>
          </p:cNvSpPr>
          <p:nvPr/>
        </p:nvSpPr>
        <p:spPr bwMode="auto">
          <a:xfrm>
            <a:off x="2037453" y="1450480"/>
            <a:ext cx="9387138"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dirty="0">
                <a:ln w="0"/>
                <a:solidFill>
                  <a:srgbClr val="0154A0"/>
                </a:solidFill>
              </a:rPr>
              <a:t>Inconvenientes de telefonía luego de realizada la </a:t>
            </a:r>
            <a:r>
              <a:rPr lang="es-PE" sz="2400" dirty="0">
                <a:ln w="0"/>
                <a:solidFill>
                  <a:srgbClr val="FF6702"/>
                </a:solidFill>
              </a:rPr>
              <a:t>portabilidad_ </a:t>
            </a:r>
          </a:p>
        </p:txBody>
      </p:sp>
      <p:pic>
        <p:nvPicPr>
          <p:cNvPr id="12"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3396" y="1469565"/>
            <a:ext cx="405951" cy="423494"/>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14933" t="28344" r="1796" b="39172"/>
          <a:stretch/>
        </p:blipFill>
        <p:spPr>
          <a:xfrm>
            <a:off x="2025202" y="3363086"/>
            <a:ext cx="8981188" cy="2304256"/>
          </a:xfrm>
          <a:prstGeom prst="rect">
            <a:avLst/>
          </a:prstGeom>
        </p:spPr>
      </p:pic>
      <p:sp>
        <p:nvSpPr>
          <p:cNvPr id="14" name="Text Box 9"/>
          <p:cNvSpPr txBox="1">
            <a:spLocks noChangeArrowheads="1"/>
          </p:cNvSpPr>
          <p:nvPr/>
        </p:nvSpPr>
        <p:spPr bwMode="auto">
          <a:xfrm>
            <a:off x="2495599" y="5835955"/>
            <a:ext cx="7811346" cy="338554"/>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1600" b="1" i="1" dirty="0">
                <a:ln w="0"/>
                <a:solidFill>
                  <a:srgbClr val="FF6702"/>
                </a:solidFill>
              </a:rPr>
              <a:t>Importante:</a:t>
            </a:r>
            <a:r>
              <a:rPr lang="es-PE" sz="1600" i="1" dirty="0">
                <a:ln w="0"/>
                <a:solidFill>
                  <a:srgbClr val="0154A0"/>
                </a:solidFill>
              </a:rPr>
              <a:t> El </a:t>
            </a:r>
            <a:r>
              <a:rPr lang="es-PE" sz="1600" i="1" dirty="0" err="1">
                <a:ln w="0"/>
                <a:solidFill>
                  <a:srgbClr val="0154A0"/>
                </a:solidFill>
              </a:rPr>
              <a:t>inbox</a:t>
            </a:r>
            <a:r>
              <a:rPr lang="es-PE" sz="1600" i="1" dirty="0">
                <a:ln w="0"/>
                <a:solidFill>
                  <a:srgbClr val="0154A0"/>
                </a:solidFill>
              </a:rPr>
              <a:t> encargado de ver estos problemas es </a:t>
            </a:r>
            <a:r>
              <a:rPr lang="es-PE" sz="1600" b="1" i="1" dirty="0">
                <a:ln w="0"/>
                <a:solidFill>
                  <a:srgbClr val="0154A0"/>
                </a:solidFill>
              </a:rPr>
              <a:t>ING_PORTABILIDAD.</a:t>
            </a:r>
            <a:endParaRPr lang="es-PE" sz="1600" b="1" i="1" dirty="0">
              <a:ln w="0"/>
              <a:solidFill>
                <a:srgbClr val="FF6702"/>
              </a:solidFill>
            </a:endParaRPr>
          </a:p>
        </p:txBody>
      </p:sp>
      <p:sp>
        <p:nvSpPr>
          <p:cNvPr id="2" name="Rectángulo 1"/>
          <p:cNvSpPr/>
          <p:nvPr/>
        </p:nvSpPr>
        <p:spPr>
          <a:xfrm>
            <a:off x="2053747" y="2008956"/>
            <a:ext cx="8968937" cy="1600438"/>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En caso la línea haya sido portada pero tenga problemas de comunicación (no puede recibir llamadas de otros operadores, no puede realizar llamadas, aprovisionamiento, etc.), debemos ingresar un RECLAMO y solicitar por correo caso en </a:t>
            </a:r>
            <a:r>
              <a:rPr lang="es-ES" sz="1600" dirty="0" err="1">
                <a:solidFill>
                  <a:schemeClr val="tx1">
                    <a:lumMod val="65000"/>
                    <a:lumOff val="35000"/>
                  </a:schemeClr>
                </a:solidFill>
                <a:latin typeface="Arial" panose="020B0604020202020204" pitchFamily="34" charset="0"/>
                <a:cs typeface="Arial" panose="020B0604020202020204" pitchFamily="34" charset="0"/>
              </a:rPr>
              <a:t>Help</a:t>
            </a:r>
            <a:r>
              <a:rPr lang="es-ES" sz="1600" dirty="0">
                <a:solidFill>
                  <a:schemeClr val="tx1">
                    <a:lumMod val="65000"/>
                    <a:lumOff val="35000"/>
                  </a:schemeClr>
                </a:solidFill>
                <a:latin typeface="Arial" panose="020B0604020202020204" pitchFamily="34" charset="0"/>
                <a:cs typeface="Arial" panose="020B0604020202020204" pitchFamily="34" charset="0"/>
              </a:rPr>
              <a:t> </a:t>
            </a:r>
            <a:r>
              <a:rPr lang="es-ES" sz="1600" dirty="0" err="1">
                <a:solidFill>
                  <a:schemeClr val="tx1">
                    <a:lumMod val="65000"/>
                    <a:lumOff val="35000"/>
                  </a:schemeClr>
                </a:solidFill>
                <a:latin typeface="Arial" panose="020B0604020202020204" pitchFamily="34" charset="0"/>
                <a:cs typeface="Arial" panose="020B0604020202020204" pitchFamily="34" charset="0"/>
              </a:rPr>
              <a:t>Desk</a:t>
            </a:r>
            <a:r>
              <a:rPr lang="es-ES" sz="1600" dirty="0">
                <a:solidFill>
                  <a:schemeClr val="tx1">
                    <a:lumMod val="65000"/>
                    <a:lumOff val="35000"/>
                  </a:schemeClr>
                </a:solidFill>
                <a:latin typeface="Arial" panose="020B0604020202020204" pitchFamily="34" charset="0"/>
                <a:cs typeface="Arial" panose="020B0604020202020204" pitchFamily="34" charset="0"/>
              </a:rPr>
              <a:t>.</a:t>
            </a:r>
          </a:p>
          <a:p>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b="1" i="1" dirty="0">
                <a:solidFill>
                  <a:srgbClr val="FF6702"/>
                </a:solidFill>
                <a:latin typeface="Arial" panose="020B0604020202020204" pitchFamily="34" charset="0"/>
                <a:cs typeface="Arial" panose="020B0604020202020204" pitchFamily="34" charset="0"/>
              </a:rPr>
              <a:t>Asunto correo: </a:t>
            </a:r>
            <a:r>
              <a:rPr lang="es-PE" sz="1600" b="1" i="1" dirty="0">
                <a:solidFill>
                  <a:schemeClr val="tx1">
                    <a:lumMod val="65000"/>
                    <a:lumOff val="35000"/>
                  </a:schemeClr>
                </a:solidFill>
                <a:latin typeface="Arial" panose="020B0604020202020204" pitchFamily="34" charset="0"/>
                <a:cs typeface="Arial" panose="020B0604020202020204" pitchFamily="34" charset="0"/>
              </a:rPr>
              <a:t>Inconvenientes por Portabilidad // Número: </a:t>
            </a:r>
            <a:r>
              <a:rPr lang="es-PE" sz="1600" b="1" i="1" dirty="0" err="1">
                <a:solidFill>
                  <a:schemeClr val="tx1">
                    <a:lumMod val="65000"/>
                    <a:lumOff val="35000"/>
                  </a:schemeClr>
                </a:solidFill>
                <a:latin typeface="Arial" panose="020B0604020202020204" pitchFamily="34" charset="0"/>
                <a:cs typeface="Arial" panose="020B0604020202020204" pitchFamily="34" charset="0"/>
              </a:rPr>
              <a:t>xxxx</a:t>
            </a:r>
            <a:r>
              <a:rPr lang="es-PE" sz="1600" b="1" i="1" dirty="0">
                <a:solidFill>
                  <a:schemeClr val="tx1">
                    <a:lumMod val="65000"/>
                    <a:lumOff val="35000"/>
                  </a:schemeClr>
                </a:solidFill>
                <a:latin typeface="Arial" panose="020B0604020202020204" pitchFamily="34" charset="0"/>
                <a:cs typeface="Arial" panose="020B0604020202020204" pitchFamily="34" charset="0"/>
              </a:rPr>
              <a:t> // Nº de Orden: </a:t>
            </a:r>
            <a:r>
              <a:rPr lang="es-PE" sz="1600" b="1" i="1" dirty="0" err="1">
                <a:solidFill>
                  <a:schemeClr val="tx1">
                    <a:lumMod val="65000"/>
                    <a:lumOff val="35000"/>
                  </a:schemeClr>
                </a:solidFill>
                <a:latin typeface="Arial" panose="020B0604020202020204" pitchFamily="34" charset="0"/>
                <a:cs typeface="Arial" panose="020B0604020202020204" pitchFamily="34" charset="0"/>
              </a:rPr>
              <a:t>xxxx</a:t>
            </a:r>
            <a:endParaRPr lang="es-PE" sz="1600" b="1" i="1" dirty="0">
              <a:solidFill>
                <a:schemeClr val="tx1">
                  <a:lumMod val="65000"/>
                  <a:lumOff val="35000"/>
                </a:schemeClr>
              </a:solidFill>
              <a:latin typeface="Arial" panose="020B0604020202020204" pitchFamily="34" charset="0"/>
              <a:cs typeface="Arial" panose="020B0604020202020204" pitchFamily="34" charset="0"/>
            </a:endParaRPr>
          </a:p>
          <a:p>
            <a:endParaRPr lang="es-ES" sz="16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Título 3"/>
          <p:cNvSpPr>
            <a:spLocks noGrp="1"/>
          </p:cNvSpPr>
          <p:nvPr>
            <p:ph type="title"/>
          </p:nvPr>
        </p:nvSpPr>
        <p:spPr/>
        <p:txBody>
          <a:bodyPr/>
          <a:lstStyle/>
          <a:p>
            <a:r>
              <a:rPr lang="es-PE" dirty="0"/>
              <a:t>Correo de Apoyo_</a:t>
            </a:r>
          </a:p>
        </p:txBody>
      </p:sp>
      <p:sp>
        <p:nvSpPr>
          <p:cNvPr id="3" name="Marcador de número de diapositiva 2"/>
          <p:cNvSpPr>
            <a:spLocks noGrp="1"/>
          </p:cNvSpPr>
          <p:nvPr>
            <p:ph type="sldNum" sz="quarter" idx="12"/>
          </p:nvPr>
        </p:nvSpPr>
        <p:spPr/>
        <p:txBody>
          <a:bodyPr/>
          <a:lstStyle/>
          <a:p>
            <a:fld id="{07AA8F53-195B-4AEA-B0EA-2C64B1BC155C}" type="slidenum">
              <a:rPr lang="en-US" smtClean="0"/>
              <a:pPr/>
              <a:t>27</a:t>
            </a:fld>
            <a:endParaRPr lang="en-US"/>
          </a:p>
        </p:txBody>
      </p:sp>
    </p:spTree>
    <p:extLst>
      <p:ext uri="{BB962C8B-B14F-4D97-AF65-F5344CB8AC3E}">
        <p14:creationId xmlns:p14="http://schemas.microsoft.com/office/powerpoint/2010/main" val="130569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18227" y="3144591"/>
            <a:ext cx="2719250" cy="830997"/>
          </a:xfrm>
          <a:prstGeom prst="rect">
            <a:avLst/>
          </a:prstGeom>
          <a:noFill/>
        </p:spPr>
        <p:txBody>
          <a:bodyPr wrap="square" rtlCol="0">
            <a:spAutoFit/>
          </a:bodyPr>
          <a:lstStyle/>
          <a:p>
            <a:r>
              <a:rPr lang="es-MX" sz="1600" dirty="0">
                <a:solidFill>
                  <a:schemeClr val="tx1">
                    <a:lumMod val="65000"/>
                    <a:lumOff val="35000"/>
                  </a:schemeClr>
                </a:solidFill>
                <a:latin typeface="Arial "/>
              </a:rPr>
              <a:t>este será el </a:t>
            </a:r>
            <a:r>
              <a:rPr lang="es-MX" sz="1600" dirty="0" err="1">
                <a:solidFill>
                  <a:schemeClr val="tx1">
                    <a:lumMod val="65000"/>
                    <a:lumOff val="35000"/>
                  </a:schemeClr>
                </a:solidFill>
                <a:latin typeface="Arial "/>
              </a:rPr>
              <a:t>inbox</a:t>
            </a:r>
            <a:r>
              <a:rPr lang="es-MX" sz="1600" dirty="0">
                <a:solidFill>
                  <a:schemeClr val="tx1">
                    <a:lumMod val="65000"/>
                    <a:lumOff val="35000"/>
                  </a:schemeClr>
                </a:solidFill>
                <a:latin typeface="Arial "/>
              </a:rPr>
              <a:t> para esperar la respuesta del ABDCP.</a:t>
            </a:r>
            <a:endParaRPr lang="en-US" sz="1600" dirty="0">
              <a:solidFill>
                <a:schemeClr val="tx1">
                  <a:lumMod val="65000"/>
                  <a:lumOff val="35000"/>
                </a:schemeClr>
              </a:solidFill>
              <a:latin typeface="Arial "/>
            </a:endParaRPr>
          </a:p>
        </p:txBody>
      </p:sp>
      <p:sp>
        <p:nvSpPr>
          <p:cNvPr id="10" name="TextBox 9"/>
          <p:cNvSpPr txBox="1"/>
          <p:nvPr/>
        </p:nvSpPr>
        <p:spPr>
          <a:xfrm>
            <a:off x="6180348" y="4497830"/>
            <a:ext cx="5040560" cy="1323439"/>
          </a:xfrm>
          <a:prstGeom prst="rect">
            <a:avLst/>
          </a:prstGeom>
          <a:noFill/>
        </p:spPr>
        <p:txBody>
          <a:bodyPr wrap="square" rtlCol="0">
            <a:spAutoFit/>
          </a:bodyPr>
          <a:lstStyle/>
          <a:p>
            <a:pPr algn="r"/>
            <a:r>
              <a:rPr lang="es-MX" sz="1600" dirty="0">
                <a:solidFill>
                  <a:schemeClr val="tx1">
                    <a:lumMod val="65000"/>
                    <a:lumOff val="35000"/>
                  </a:schemeClr>
                </a:solidFill>
                <a:latin typeface="Arial "/>
              </a:rPr>
              <a:t>Si una orden es </a:t>
            </a:r>
            <a:r>
              <a:rPr lang="es-MX" sz="1600" b="1" dirty="0">
                <a:solidFill>
                  <a:schemeClr val="tx1">
                    <a:lumMod val="65000"/>
                    <a:lumOff val="35000"/>
                  </a:schemeClr>
                </a:solidFill>
                <a:latin typeface="Arial "/>
              </a:rPr>
              <a:t>rechazada por el ABDCP, pero subsanado el mismo día</a:t>
            </a:r>
            <a:r>
              <a:rPr lang="es-MX" sz="1600" dirty="0">
                <a:solidFill>
                  <a:schemeClr val="tx1">
                    <a:lumMod val="65000"/>
                    <a:lumOff val="35000"/>
                  </a:schemeClr>
                </a:solidFill>
                <a:latin typeface="Arial "/>
              </a:rPr>
              <a:t>, se debe volver a </a:t>
            </a:r>
            <a:r>
              <a:rPr lang="es-MX" sz="1600" i="1" u="sng" dirty="0">
                <a:solidFill>
                  <a:schemeClr val="tx1">
                    <a:lumMod val="65000"/>
                    <a:lumOff val="35000"/>
                  </a:schemeClr>
                </a:solidFill>
                <a:latin typeface="Arial "/>
              </a:rPr>
              <a:t>generar otra orden</a:t>
            </a:r>
            <a:r>
              <a:rPr lang="es-MX" sz="1600" dirty="0">
                <a:solidFill>
                  <a:schemeClr val="tx1">
                    <a:lumMod val="65000"/>
                    <a:lumOff val="35000"/>
                  </a:schemeClr>
                </a:solidFill>
                <a:latin typeface="Arial "/>
              </a:rPr>
              <a:t> ese día. Salvo en el escenario de </a:t>
            </a:r>
            <a:r>
              <a:rPr lang="es-MX" sz="1600" i="1" dirty="0">
                <a:solidFill>
                  <a:schemeClr val="tx1">
                    <a:lumMod val="65000"/>
                    <a:lumOff val="35000"/>
                  </a:schemeClr>
                </a:solidFill>
                <a:latin typeface="Arial "/>
              </a:rPr>
              <a:t>“Deuda exigible”</a:t>
            </a:r>
            <a:r>
              <a:rPr lang="es-MX" sz="1600" dirty="0">
                <a:solidFill>
                  <a:schemeClr val="tx1">
                    <a:lumMod val="65000"/>
                    <a:lumOff val="35000"/>
                  </a:schemeClr>
                </a:solidFill>
                <a:latin typeface="Arial "/>
              </a:rPr>
              <a:t> donde se tiene que generar la nueva orden al </a:t>
            </a:r>
            <a:r>
              <a:rPr lang="es-MX" sz="1600" i="1" dirty="0">
                <a:solidFill>
                  <a:schemeClr val="tx1">
                    <a:lumMod val="65000"/>
                    <a:lumOff val="35000"/>
                  </a:schemeClr>
                </a:solidFill>
                <a:latin typeface="Arial "/>
              </a:rPr>
              <a:t>día siguiente útil.</a:t>
            </a:r>
            <a:endParaRPr lang="en-US" sz="1600" i="1" dirty="0">
              <a:solidFill>
                <a:schemeClr val="tx1">
                  <a:lumMod val="65000"/>
                  <a:lumOff val="35000"/>
                </a:schemeClr>
              </a:solidFill>
              <a:latin typeface="Arial "/>
            </a:endParaRPr>
          </a:p>
        </p:txBody>
      </p:sp>
      <p:sp>
        <p:nvSpPr>
          <p:cNvPr id="2" name="Rectangle 1"/>
          <p:cNvSpPr/>
          <p:nvPr/>
        </p:nvSpPr>
        <p:spPr>
          <a:xfrm>
            <a:off x="6624736" y="2065310"/>
            <a:ext cx="4536504" cy="1077218"/>
          </a:xfrm>
          <a:prstGeom prst="rect">
            <a:avLst/>
          </a:prstGeom>
        </p:spPr>
        <p:txBody>
          <a:bodyPr wrap="square">
            <a:spAutoFit/>
          </a:bodyPr>
          <a:lstStyle/>
          <a:p>
            <a:pPr algn="r"/>
            <a:r>
              <a:rPr lang="es-MX" sz="1600" dirty="0">
                <a:solidFill>
                  <a:schemeClr val="tx1">
                    <a:lumMod val="65000"/>
                    <a:lumOff val="35000"/>
                  </a:schemeClr>
                </a:solidFill>
                <a:latin typeface="Arial "/>
              </a:rPr>
              <a:t>El </a:t>
            </a:r>
            <a:r>
              <a:rPr lang="es-MX" sz="1600" i="1" dirty="0">
                <a:solidFill>
                  <a:schemeClr val="tx1">
                    <a:lumMod val="65000"/>
                    <a:lumOff val="35000"/>
                  </a:schemeClr>
                </a:solidFill>
                <a:latin typeface="Arial "/>
              </a:rPr>
              <a:t>ABDCP</a:t>
            </a:r>
            <a:r>
              <a:rPr lang="es-MX" sz="1600" dirty="0">
                <a:solidFill>
                  <a:schemeClr val="tx1">
                    <a:lumMod val="65000"/>
                    <a:lumOff val="35000"/>
                  </a:schemeClr>
                </a:solidFill>
                <a:latin typeface="Arial "/>
              </a:rPr>
              <a:t> sólo aprueba algunas líneas, no se detiene el proceso para las unidades aceptadas. Se deberá seguir flujo de rechazo para las unidades que no fueron aprobadas.</a:t>
            </a: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3143672" y="2328406"/>
            <a:ext cx="3645961" cy="3618129"/>
          </a:xfrm>
          <a:prstGeom prst="rect">
            <a:avLst/>
          </a:prstGeom>
        </p:spPr>
      </p:pic>
      <p:sp>
        <p:nvSpPr>
          <p:cNvPr id="6" name="Llamada rectangular redondeada 5"/>
          <p:cNvSpPr/>
          <p:nvPr/>
        </p:nvSpPr>
        <p:spPr>
          <a:xfrm>
            <a:off x="6240016" y="1054834"/>
            <a:ext cx="4921224" cy="785445"/>
          </a:xfrm>
          <a:prstGeom prst="wedgeRoundRectCallout">
            <a:avLst>
              <a:gd name="adj1" fmla="val -56608"/>
              <a:gd name="adj2" fmla="val 44861"/>
              <a:gd name="adj3" fmla="val 16667"/>
            </a:avLst>
          </a:prstGeom>
          <a:solidFill>
            <a:schemeClr val="bg1"/>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¿Qué es una aprobación parcial?</a:t>
            </a:r>
          </a:p>
        </p:txBody>
      </p:sp>
      <p:sp>
        <p:nvSpPr>
          <p:cNvPr id="14" name="Llamada rectangular redondeada 13"/>
          <p:cNvSpPr/>
          <p:nvPr/>
        </p:nvSpPr>
        <p:spPr>
          <a:xfrm>
            <a:off x="881677" y="2028145"/>
            <a:ext cx="2710036" cy="785445"/>
          </a:xfrm>
          <a:prstGeom prst="wedgeRoundRectCallout">
            <a:avLst>
              <a:gd name="adj1" fmla="val 63297"/>
              <a:gd name="adj2" fmla="val 34278"/>
              <a:gd name="adj3" fmla="val 16667"/>
            </a:avLst>
          </a:prstGeom>
          <a:solidFill>
            <a:schemeClr val="bg1"/>
          </a:solidFill>
          <a:ln w="38100">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¿Qué es el </a:t>
            </a:r>
            <a:r>
              <a:rPr lang="es-PE" dirty="0" err="1">
                <a:solidFill>
                  <a:srgbClr val="0154A0"/>
                </a:solidFill>
                <a:latin typeface="Arial" panose="020B0604020202020204" pitchFamily="34" charset="0"/>
                <a:cs typeface="Arial" panose="020B0604020202020204" pitchFamily="34" charset="0"/>
              </a:rPr>
              <a:t>inbox</a:t>
            </a:r>
            <a:r>
              <a:rPr lang="es-PE" dirty="0">
                <a:solidFill>
                  <a:srgbClr val="0154A0"/>
                </a:solidFill>
                <a:latin typeface="Arial" panose="020B0604020202020204" pitchFamily="34" charset="0"/>
                <a:cs typeface="Arial" panose="020B0604020202020204" pitchFamily="34" charset="0"/>
              </a:rPr>
              <a:t> de portabilidad?</a:t>
            </a:r>
          </a:p>
        </p:txBody>
      </p:sp>
      <p:sp>
        <p:nvSpPr>
          <p:cNvPr id="15" name="Llamada rectangular redondeada 14"/>
          <p:cNvSpPr/>
          <p:nvPr/>
        </p:nvSpPr>
        <p:spPr>
          <a:xfrm>
            <a:off x="7085514" y="3483419"/>
            <a:ext cx="4075726" cy="785445"/>
          </a:xfrm>
          <a:prstGeom prst="wedgeRoundRectCallout">
            <a:avLst>
              <a:gd name="adj1" fmla="val -62379"/>
              <a:gd name="adj2" fmla="val -41571"/>
              <a:gd name="adj3" fmla="val 16667"/>
            </a:avLst>
          </a:prstGeom>
          <a:solidFill>
            <a:schemeClr val="bg1"/>
          </a:solidFill>
          <a:ln w="3810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¿Qué es una aprobación parcial?</a:t>
            </a:r>
          </a:p>
        </p:txBody>
      </p:sp>
      <p:pic>
        <p:nvPicPr>
          <p:cNvPr id="7" name="Imagen 6"/>
          <p:cNvPicPr>
            <a:picLocks noChangeAspect="1"/>
          </p:cNvPicPr>
          <p:nvPr/>
        </p:nvPicPr>
        <p:blipFill>
          <a:blip r:embed="rId4"/>
          <a:stretch>
            <a:fillRect/>
          </a:stretch>
        </p:blipFill>
        <p:spPr>
          <a:xfrm>
            <a:off x="1009700" y="3930311"/>
            <a:ext cx="2015744" cy="2015744"/>
          </a:xfrm>
          <a:prstGeom prst="rect">
            <a:avLst/>
          </a:prstGeom>
        </p:spPr>
      </p:pic>
      <p:sp>
        <p:nvSpPr>
          <p:cNvPr id="5" name="Título 4"/>
          <p:cNvSpPr>
            <a:spLocks noGrp="1"/>
          </p:cNvSpPr>
          <p:nvPr>
            <p:ph type="title"/>
          </p:nvPr>
        </p:nvSpPr>
        <p:spPr/>
        <p:txBody>
          <a:bodyPr/>
          <a:lstStyle/>
          <a:p>
            <a:r>
              <a:rPr lang="es-PE" dirty="0"/>
              <a:t>Observaciones_</a:t>
            </a:r>
          </a:p>
        </p:txBody>
      </p:sp>
      <p:sp>
        <p:nvSpPr>
          <p:cNvPr id="3" name="Marcador de número de diapositiva 2"/>
          <p:cNvSpPr>
            <a:spLocks noGrp="1"/>
          </p:cNvSpPr>
          <p:nvPr>
            <p:ph type="sldNum" sz="quarter" idx="12"/>
          </p:nvPr>
        </p:nvSpPr>
        <p:spPr/>
        <p:txBody>
          <a:bodyPr/>
          <a:lstStyle/>
          <a:p>
            <a:fld id="{F56A3B38-9D38-47E0-9E9B-DE4425CAD317}" type="slidenum">
              <a:rPr lang="es-PE" smtClean="0"/>
              <a:t>28</a:t>
            </a:fld>
            <a:endParaRPr lang="es-PE"/>
          </a:p>
        </p:txBody>
      </p:sp>
    </p:spTree>
    <p:extLst>
      <p:ext uri="{BB962C8B-B14F-4D97-AF65-F5344CB8AC3E}">
        <p14:creationId xmlns:p14="http://schemas.microsoft.com/office/powerpoint/2010/main" val="188490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lamada rectangular redondeada 16"/>
          <p:cNvSpPr/>
          <p:nvPr/>
        </p:nvSpPr>
        <p:spPr>
          <a:xfrm>
            <a:off x="3719736" y="1375385"/>
            <a:ext cx="7634064" cy="1155623"/>
          </a:xfrm>
          <a:prstGeom prst="wedgeRoundRectCallout">
            <a:avLst>
              <a:gd name="adj1" fmla="val -58864"/>
              <a:gd name="adj2" fmla="val 47995"/>
              <a:gd name="adj3" fmla="val 16667"/>
            </a:avLst>
          </a:prstGeom>
          <a:solidFill>
            <a:schemeClr val="bg1"/>
          </a:solidFill>
          <a:ln w="381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grpSp>
        <p:nvGrpSpPr>
          <p:cNvPr id="4" name="Grupo 3"/>
          <p:cNvGrpSpPr/>
          <p:nvPr/>
        </p:nvGrpSpPr>
        <p:grpSpPr>
          <a:xfrm>
            <a:off x="5447928" y="4077072"/>
            <a:ext cx="5328592" cy="2104009"/>
            <a:chOff x="1477465" y="3501848"/>
            <a:chExt cx="4068527" cy="1541946"/>
          </a:xfrm>
        </p:grpSpPr>
        <p:pic>
          <p:nvPicPr>
            <p:cNvPr id="1026" name="Picture 2"/>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53359" b="13891"/>
            <a:stretch/>
          </p:blipFill>
          <p:spPr bwMode="auto">
            <a:xfrm>
              <a:off x="1477466" y="3501848"/>
              <a:ext cx="4068526" cy="1541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1477465" y="4089508"/>
              <a:ext cx="982872" cy="216024"/>
            </a:xfrm>
            <a:prstGeom prst="round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4089524" y="1480918"/>
            <a:ext cx="6831012" cy="923330"/>
          </a:xfrm>
          <a:prstGeom prst="rect">
            <a:avLst/>
          </a:prstGeom>
          <a:noFill/>
        </p:spPr>
        <p:txBody>
          <a:bodyPr wrap="square" rtlCol="0">
            <a:spAutoFit/>
          </a:bodyPr>
          <a:lstStyle/>
          <a:p>
            <a:pPr algn="just"/>
            <a:r>
              <a:rPr lang="es-MX" i="1" dirty="0">
                <a:solidFill>
                  <a:srgbClr val="0154A0"/>
                </a:solidFill>
                <a:latin typeface="Arial "/>
              </a:rPr>
              <a:t>Si existiera algún error al momento de enviar la solicitud al ABDCP, en el portal se habilitará una opción para poder enviar nuevamente la solicitud (desde la orden) .</a:t>
            </a:r>
            <a:endParaRPr lang="en-US" i="1" dirty="0">
              <a:solidFill>
                <a:srgbClr val="0154A0"/>
              </a:solidFill>
              <a:latin typeface="Arial "/>
            </a:endParaRPr>
          </a:p>
        </p:txBody>
      </p:sp>
      <p:pic>
        <p:nvPicPr>
          <p:cNvPr id="8" name="Imagen 7"/>
          <p:cNvPicPr>
            <a:picLocks noChangeAspect="1"/>
          </p:cNvPicPr>
          <p:nvPr/>
        </p:nvPicPr>
        <p:blipFill>
          <a:blip r:embed="rId5">
            <a:extLst>
              <a:ext uri="{BEBA8EAE-BF5A-486C-A8C5-ECC9F3942E4B}">
                <a14:imgProps xmlns:a14="http://schemas.microsoft.com/office/drawing/2010/main">
                  <a14:imgLayer r:embed="rId6">
                    <a14:imgEffect>
                      <a14:backgroundRemoval t="9940" b="100000" l="0" r="90000">
                        <a14:foregroundMark x1="25672" y1="81511" x2="47015" y2="79920"/>
                        <a14:foregroundMark x1="20149" y1="69583" x2="25373" y2="66402"/>
                      </a14:backgroundRemoval>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263352" y="1587960"/>
            <a:ext cx="6480720" cy="4865376"/>
          </a:xfrm>
          <a:prstGeom prst="rect">
            <a:avLst/>
          </a:prstGeom>
        </p:spPr>
      </p:pic>
      <p:sp>
        <p:nvSpPr>
          <p:cNvPr id="3" name="TextBox 2"/>
          <p:cNvSpPr txBox="1"/>
          <p:nvPr/>
        </p:nvSpPr>
        <p:spPr>
          <a:xfrm>
            <a:off x="5447928" y="2906917"/>
            <a:ext cx="6187908" cy="1077218"/>
          </a:xfrm>
          <a:prstGeom prst="rect">
            <a:avLst/>
          </a:prstGeom>
          <a:noFill/>
        </p:spPr>
        <p:txBody>
          <a:bodyPr wrap="square" rtlCol="0">
            <a:spAutoFit/>
          </a:bodyPr>
          <a:lstStyle/>
          <a:p>
            <a:r>
              <a:rPr lang="es-MX" sz="1600" b="1" dirty="0">
                <a:solidFill>
                  <a:srgbClr val="FF6702"/>
                </a:solidFill>
                <a:latin typeface="Arial "/>
              </a:rPr>
              <a:t>Envío SP: </a:t>
            </a:r>
            <a:r>
              <a:rPr lang="es-MX" sz="1600" dirty="0">
                <a:solidFill>
                  <a:schemeClr val="tx1">
                    <a:lumMod val="65000"/>
                    <a:lumOff val="35000"/>
                  </a:schemeClr>
                </a:solidFill>
                <a:latin typeface="Arial "/>
              </a:rPr>
              <a:t>cuando la solicitud no fue enviada correctamente al ABDCP de manera automática.</a:t>
            </a:r>
          </a:p>
          <a:p>
            <a:r>
              <a:rPr lang="es-MX" sz="1600" b="1" dirty="0">
                <a:solidFill>
                  <a:srgbClr val="FF6702"/>
                </a:solidFill>
                <a:latin typeface="Arial "/>
              </a:rPr>
              <a:t>Envío PP: </a:t>
            </a:r>
            <a:r>
              <a:rPr lang="es-MX" sz="1600" dirty="0">
                <a:solidFill>
                  <a:schemeClr val="tx1">
                    <a:lumMod val="65000"/>
                    <a:lumOff val="35000"/>
                  </a:schemeClr>
                </a:solidFill>
                <a:latin typeface="Arial "/>
              </a:rPr>
              <a:t>cuando la programación de la fecha y hora no fue enviada correctamente al ABDCP de manera automática.</a:t>
            </a:r>
          </a:p>
        </p:txBody>
      </p:sp>
      <p:sp>
        <p:nvSpPr>
          <p:cNvPr id="5" name="Título 4"/>
          <p:cNvSpPr>
            <a:spLocks noGrp="1"/>
          </p:cNvSpPr>
          <p:nvPr>
            <p:ph type="title"/>
          </p:nvPr>
        </p:nvSpPr>
        <p:spPr/>
        <p:txBody>
          <a:bodyPr/>
          <a:lstStyle/>
          <a:p>
            <a:r>
              <a:rPr lang="es-PE" dirty="0"/>
              <a:t>Observaciones_</a:t>
            </a:r>
          </a:p>
        </p:txBody>
      </p:sp>
      <p:sp>
        <p:nvSpPr>
          <p:cNvPr id="2" name="Marcador de número de diapositiva 1"/>
          <p:cNvSpPr>
            <a:spLocks noGrp="1"/>
          </p:cNvSpPr>
          <p:nvPr>
            <p:ph type="sldNum" sz="quarter" idx="12"/>
          </p:nvPr>
        </p:nvSpPr>
        <p:spPr/>
        <p:txBody>
          <a:bodyPr/>
          <a:lstStyle/>
          <a:p>
            <a:fld id="{07AA8F53-195B-4AEA-B0EA-2C64B1BC155C}" type="slidenum">
              <a:rPr lang="en-US" smtClean="0"/>
              <a:pPr/>
              <a:t>29</a:t>
            </a:fld>
            <a:endParaRPr lang="en-US"/>
          </a:p>
        </p:txBody>
      </p:sp>
    </p:spTree>
    <p:extLst>
      <p:ext uri="{BB962C8B-B14F-4D97-AF65-F5344CB8AC3E}">
        <p14:creationId xmlns:p14="http://schemas.microsoft.com/office/powerpoint/2010/main" val="395001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263352" y="260647"/>
            <a:ext cx="11665296" cy="6336705"/>
          </a:xfrm>
          <a:prstGeom prst="round2DiagRect">
            <a:avLst>
              <a:gd name="adj1" fmla="val 24731"/>
              <a:gd name="adj2" fmla="val 0"/>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8" name="AutoShape 4"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0" name="AutoShape 6"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2" name="AutoShape 8"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034" name="AutoShape 10" descr="data:image/jpeg;base64,/9j/4AAQSkZJRgABAQAAAQABAAD/2wCEAAkGBhQSEBUUEhQWFRQVGBcXGBgVFRoYGBUYFRUXGBQUGBwYGyYgGhslGRgYIC8gIycpLSwsGB4xNTAqNSYrLCkBCQoKDgwOGg8PGiklHyUsKiwsKSwtKSkqLiwpLy8pLCosLDIsLCksLCwqKSwwLSwsLCkpLC0pLCwpKSkpKSwsKf/AABEIAMoA+QMBIgACEQEDEQH/xAAcAAEAAgMBAQEAAAAAAAAAAAAABgcDBAUBAgj/xABOEAACAQMCBAMGAwQECwMNAAABAgMABBESIQUGEzFBUWEHFCIycYFSkaEjQnKxYoKSwRUWFyQzNFNUotLTQ8TwNURzdISTsrPCw9Hh8f/EABsBAQACAwEBAAAAAAAAAAAAAAABAwIEBQYH/8QAMBEAAgIBAgQEBQIHAAAAAAAAAAECAxEhMQQSE0EFMlFhFCJx0fDB4SMkM1KBobH/2gAMAwEAAhEDEQA/ALwpmlVSZZ5I+K3LcRuLf3S5uEiAZOkBGqsisrodW5xjO+1AWtSojwznCb3K1kktLmaaWBZHEEahVJG+TI6gE9woyd+1bE3tAtl4aOIftDB8IICjWpaUREFSwAKud9/A96Ak1Kj8fN2qFpVtbtl1hYwIRrmDDIlQFxpjx+8+nw86y8u81JdvNH05YZoCokimVQy6xlGGhmUqQDuDQHbpXN5g5gisoGmnJCAgAKNTMzHCoqjcsT4Vq8M5laVXL2d1AETWOrGhMg3+FBG7Evt8pAO4oDuUqNWHO6vcpbS29zbySq7RddEAlEYy4BSRsMAc4bG35VrXntJhSW4hSC5mltmIkSGJWwoQMZMlwAu+Bkgk5wDigJdSoWParbFY5EjuGt5Cim4EWIY3kwFRyWByCQG0ggHbOa0uMcfNvx/dZpdVgAkMILl5DcncKSFGFByzEAAd6AsGlRKTnOK4sLyUdeBrdJBMpRVuIGVC2QpOknG6nODW7/jCY7a3aOC6ujLErAoiFsaFOqVmdUVjntnc5xQEgpUbh58gawlvdMojh1iRCgEqNEcPGVLY1A/0setbnL3Mq3gZo4pliAUpJKgRZg2cmP4iSBjuQAcjGRvQHYpXG5g5oS1aJCkk00xIjhhUF30jLt8RACqCMsSBUZ5S42ZuLcRZxLEiQ2pMc4KGIhX15GSo7Z1KSCN8mgJ/SorYe0OGSSEdG4jiuG0QTyRqsMzblQp1lhqAOnUo1Y2qUk0B7Sonbe0aF3j/AGU6wTSdKK5ZFEEjk4UA6tYDEYDFQDWbinPsUN09qIp5bhURxHDGGLh8/L8QA04yS2kDI3JOKAk1Kg/+Vq2MHWSC6dEz1ysI/wA1w2krNlgNQxnSpY438Rnrcc55gtXt0ZZZDdLI0XRTXq6aq2kDOctrUDA8d8DegJFSo9wXnSO4aZDFNBNAut4p0VX0EEq66WKspx3B71r8B9oUF3H1Y451txG0jTyIFiTT80ZbUcsBknSCBjGc7UBKaVGOF8+xzSxRtDcQi4BMEk0aqk+ldWFw5Kkr8QDhSRWRedVe4eGG2uZhFIIZJY0TpRybalJeQM2nILaVOPWgJHSuJxzmRrdtK2tzPhdbGBEKqN9tUjqC22dK5Pbzrd4HxmO7t47iEkxyrqUkYPkQR4EEEfagN6lKUANV3ylyRBJc3813aBpPfpmiaaM7x4QoyBtiurOCBViUoCB803M44iscgvPc+jlBZK+ZJ9ZDJK8fxINOMZKr4k96jMfC5/8AFmS093n68U4DRmJyxzfCTUhAIkXQcllJGx3q4sV8rID2IODjY5wR3H1oCK+0G6uEih6HWEbTqLhrZdc6Q4bJQAE/NjJUEgVx+Q4Gj4pekw3ax3Edu0T3KyMziJXV9btkockYRyGwew7VYSODuCCPMHPaviS5RQdTKNOM5IGM9s57UBFvaRwiWa3gkgTqva3MNz0h3lWLUGQZ21YbIHpXt/zXLPZ3BsYLhbhISyde2eIaztoHUADuNzgZGQKlDXSDTllGr5ckfF/D5/ak9yiDLsqjzYgfzoCqbFX9/wCG3PT4jIq9VJpLmOU4lnhCqFjI+BQ2QWVQnbc42k3LfD5FuOLs0bqJZsoShHUHQAyhI+IZ22qZNKoGSQB5kjG/bevlbhSxUMCw7gEEjPbI7igKvuODTf4sW0PRk6ym2zH021jTcgtlcZGBuciuvxe4e3497w1vcSQe4iJnhhaQIxuS24XdtsZCgkZBxjJqWcO5hgnkljikDPC+hx2w2kNgZ+bY9xkVu+8Jq06l1YzpyNWPPHfFAVu3C5prXjdz0JU99jKwxMhErLFbmNXMfcFydlIztWXiE1xH/g+KRbtLT3Vep7ojmU3CogWKTpjWi6Qe2N+52qw3uEGcsowMnJAwPxHyHrX1HKrAFSCD2IOQfoR3oCp7Dhsw4LxW293uBMZLh1R0ZmdZiGj0sMiVsDfSWOe9WfweMrbxAjBEcYIIwQQgyMeFZ4rlGzpZWwcHSQcHyOOxp70mQNS5JKjcbkd1Hr6UBDeaBJb8Vtr3oyzQCGW3k6MZkeJndXSTQvxEHGkkDaubwuwmvLvizNBNbpdWsMUTTIVJzHKmT4A7glc5Gd8HarIrHDcI+dDK2Dg6SDg+Rx2oCqeXOBwqttDdwcT95geIaNVxJbCSIgLMjA9IR7Z7jAyMVaXEbTqwyR509RHTPlqUrn9a5HJnML3kMryKqmO4nhGnOCsT6VJye5rvNIAQCRk9h4nHfFAVBy/y9FHDDbXsHEzPCyDQjXEts5jcdOWMg9IJ2O+MbjFTPh1k447dylGEbW1uquVOlmV31KGxgkbZGfKpTFcIwyrKw81II277iubJdzm6XT00tFTLSMQzTOxIVI8N8CrjJZhvkADuaAg9pwiYcB4lEYZBJJJelE6ba3DudBVcZbI7Y705gujb3vAmMUjlILsMkaapP9VhDYTYkjclRvscAnarMaZRsSBtncjsO5+nrXJv+G28k9vdu41W/VETdQBD11CPnwbZdt6AjfDYpLriF1eiKWOH3QWsfVjaN5m1tIzhGGoKMhRkb188E5cll5aW0KmKZ7Zk0yAoVYliAwIyMnGdvGp48gAyxAA3JJwB6k14k6ldQYFcZyCCMeee2KArPlrhkBe1E8HFBdQsnwym4kgikVdJkDsTF0++CD2PbwpzLEyXTycNivob5plDKIX90uQGAeWUkGLToB+MEN6ZNWYtwpOAwJwDgEE4PY48j515HdIxIVlJHcAgkfUDtQEE5knnbiLxyre+7dFPd1sw4WWU5EgmkTBXBxgMyrjJNdH2URvHwuGGWOSOSHXG6yIyfEJGOV1DDLgj4lyKl+KUApSlAKUpQCqr43xhuE3l9HGP9fRZ7RQO927CCRB5ksySH0FWpUb4zy41zxG0mcJ0LUSyDPztM4VUGMbKoGrOe4G21AdDljgi2dnDbruIkCk/ibvI59WcsfvULsuW7e747xP3iMSqiWZCPvGS0LDUydmYAYBPbUcd6sitO34REk0syIBLMEEjb5cRghM7+AJ7UBSkfL8J5YlumXVcR6xHI5LNCsV2VjSIn/RqBnYdyTmp3x6SK5vEthZW91OlusrvdECOKN2wMDQ5LFs9gMbb+FSYcq23urWnRX3ds5jy2k6n1t45+bfvWPivJ1pcyJJPAjvGNKk5Hw99DYI1L/RbIoCrsluT1BPaZVBBzhRxDChSfADt9BUlvOXoLLjPCvdkCGQXiysCdc2mEMDKx3kbVvls71Kl5KsxFJEIFEUriV0BYKXDBgwAOF3AOFwPSuhdcIiklimdA0kOvpsc5TqLpfGDjcbb0BBOSOBwJe8UeO3iEsNwRCRGoaMNbj4UIHwgktsO+TUZ5W5curyyguIo7MTibqtdNJJ711ElJlWQiPxGV0asYIq2P8V7b3r3sRKLjGDICwJGkr8QB0sdJIyQa07vkCxlmMz2yGRjqYgsodh+8yqwVj6kUBG7/gUN1zG6zr1I1sYm6ZPwORO4GtezgZyAds4ONqj0kz2/BOKpb5RIuITRKFJAigMsQdVxuq6Wbt2DGraXhEQuDcaB1mQRF98lA2oL3xjUc9q+LPgcMSyqkahZneSQYyHeTAdmDZByBuO1AQzljlKeK+guUhsraDpPG62jueurAGJiDGqsVYZ1d8Md6xezPl+B5L24eMPMnELtUZt+kA43jB2UnO5G528hUp4VyNZW0olggVHGdJBYhNQw2hSxVcjyArpcN4TFbhxCgQSSNK+M/E74LucnucUBG/azdyR8JnaIkH9mrEEgiNpFWQ5G4GkkEjsCa5nK/KU8V9DcJFZW0HSeN1tHcidWAaFiDGqsVIzq7kE1YEsQZSrAMrAggjIIOxBB7jFcThPI1lbSiWCBUcZ0kM5C6gQwUMxC7E9gKA5Hsp/1a5/9eu//AJtantA4WlxxXhMUuSjG81AMVLKIUJQkb6TjBHiCR41NOGcJit1ZYUCBnaRgM7u5y7bnxNLrhEUk0UzoDJDr6bHOU6i6Xxvjcbb0BBOB8Pjt+I8XggRY4Rb27iNBhAzQyBmCjYE4GcVwuJXiDlSzUsoaQ2wQZGWK3ClgB44AOfpVsQ8IiSaSZUAllCq7b5YRghAfDbJ8K48fs44euvFpGNZBPzeDhwF3+AagDhcDagOBx3gkV1zFFHOuuMWDsUzhX03QwsgHzLk50nbKjPlXF4LyjayR8YDxKyW89ykEbbxwAwhyYk7IxOPiG/wjGKtE8Ii94FxoHWEZiD750FtRXvjGreviDgUKdYLGALhmeXv+0Z10sTv4jbagKqvLiaSz4DEVjljmQ61uWYQyypCvQSUgHPdiFIIYgZru2/Ldxa2XFeqtvFDLBI8cFszGOJhbyLKQGRdIbCnAGM5qZzcsWz2otXhRrdQFEbAkKF+XGTkEeec1h4dybaQRyxxQhVmXRICzsXXBGklmJxhm2z4mgIDLwxbTlk3Fqum4ktIOpMN5dD9LqfF3CqhOANlAGMYrc5q4DaWUNlNYRxxT+826RNEAHnSRsOjsN5VZMk6s1Ydvw6NIVhVAIlQRhMZUIBpC4OcjG29cnhXIllbSiWG3RJBnScsdGe+gMSE/qgUB36UpQClKUApSlAKUpQClKUApSlAKUrwnFAe0r5SQHsQfoc19VCaewFKUqQKUpQClKUApSmaAUrBc3qRrqkZUUd2dgoH3NRq89qXD4zjrhyP9mrP+oGP1qHJLcshVOzyRb+iJZSoXD7XuHMcdV19WifH6A1IeFcyW9z/oJo5PRWGofVe4/KoUk9mZT4e2vWcWv8HTpXma9FZFIpSlAKUpQClKUApSlAK8avax3EoVSx7KMn6Dc1DaSywal7xVIticsRkKu7H19B6msFtx9GOGDJ5asYP3BNcI5JLt3bdj/IfQDauZJxIsdKDHqfH1xXjJ+PXSufSS5V6lrgor5ixAa8qK8ocedmaCY5dd0J21L4r9R/I1Ks166i6N1anHuUxknsYb68WKNnc4VQSft/fURj4+bg4cFc9hnI9M+tbHPN9npwA/MdbfwqfhH9r/AOGuUJ0tkDv8zdh5CvP+MWu19CLaXfBEZ4lnsjeltnhIki2I3x4MPEMPI1LeH3YkjVx2YdvI+I+xyKivCOLC5iJ22yDj/wAeRrq8pT5jkTPyOf1//eap8FtlXa6G3jXf1RfPlaUo9zvUpSvWFQpSlAKUoaA8Jqv+e/ailoTDb4knHzE/JEfI4+Zv6Ph4nwrZ9p3OhsoBHEcTzA6T4on70n18B6/SqKiTU2+5J7nvv3J9a1rreXRHe8L8NV/8Wzy9l6/sSO1s7vikuqWUsPFnPwr6KvYfQVMrD2X2ij9rI8h9CFH6VGLDiRjUKpwB5Vvrx5/xH860lL1O3dXd5anyx9iSSezewIwAwPnrNRbj/s5aD9rayFtO+M4cY8VIrYHMD/iNeHmB/wAVS2uyKq6+Jg9ZZXo9T75Q9rUsDCO9Jli7dT/tI/r+Mfr9auOzvElRXjYMjAFWU5BB8Qa/NXHYx1NQGNW/3qU+y3nU2s4t5T+wlOBk7RyN2YeSsdj6kHzrYpu1xI1PEvC04dapYfdfncvSleKa9rdPLClKUApSlAKUpQCtLi8gERz2OB+Zrdric4S6LUt5PHn6M4Un9apv/pS+jIb5dSK8b4uApWPJC6dZAOFBz83lkisUEYkXUnzDf64rf5LZTdXaMAdSocEdwGkDfb4l/OsF1Y+53Wkf6N8tH9vmi+3h6EV5F+HRhRG6GvqV9WUnzS22MF5ESEmjOmRDkEeBHn6VI7LnWMoOoGV8bgDIJ9D5fWuPcDQdS7xv+hNcmdfi2rCnjbeE+WOPzuZSWHlGyLo3Fy0z7A+H4UXsP5/cmtLgvDTxO6dmJEEZ3xtn8KA+G25PgPrXnF7sQWr7/E40j0HjU05A4X0eHxZHxSDqt9ZNwPsukfaun4bU+Im7rDWkuear9NWYeIcOjgkRIlCJ0ZtlGB8LRYJ8zv3O9cz2bN/nN8vhqjb82l//ABXS5rugsoz4QS4+peMf3VxfZK+uS9k83jH5Bz/fW9Wv5yWNl9jKTXUhFer/AOFjUpSusbQpSlAK8ava0uNXHTtpn8Vjkb+yhP8AdQlLLwfnnnfjXvd/NJnKhiieiRnSv5nJ/rVyItjXX5L4ELu6EbkhApkcjuVXGQD4ZJG/hvUhHOdnr6QsIjb5xnA6hX8fb74zn1rmpczy2fQIWdBKquDlhLOy/GyMQ3FbSzVLOBcOts8R6BEsQt9UZdCWQkSZA1jOQR38RitXhvKduY4uvd6JZsaEjTXpzjSHIzjuO+KOt9jCXG1pvmTWMdnnVZ29iPGavu1cNIinszoD9CwB/SpFD7PHaa4iMyqbfQdRHwsHBYMTn4cAb96w2vJqM7yLdKLaHTmfGMvsSqjPgcb/AE70Vcu5HxtDTxL/AE++xxOdbBIr2SGIHSpUKNyd1U4HidzWtx3ldrWKJpXUSyZJh/eRfBiRsD/43wcSe9tGtZBxCKVL5WJTW4OpJCNKMQPHOB28fDOajXFeC3zs800MxJyzMynbH8gBSSxkmi7mjBOS5UtW92+6w9UXhyHxs3VhDIxy+nQ/8afCT98Z+9SGq19h9xm1nT8MoI/roP8Alqyq363mKZ4zjalVfOC7MUpSszUFKUoBSlKAVzeZLAzWk0Y+ZkOn+Ibr/wAQFdKvGqGsrBDWVgqPl/jOi7t5ewk0xOPST4R+ThTVh8z8D95tyoOJFOqNj+647fY9j9ag/Mfs8uDehrbHRkdXJLgdI6gX2JyRkZGM+VWhWnw3D9ODrlsalEZYlGaKmh5gK6klXBBw6tsQw+b9f51iuONxqPhGPqf5VOuZuR4bw6yTFL26idyB2DA7MP1HnUSHsakLfFeDT/Rh+L9XwK0ZeFxz7Fc1xK0jh+5GrKFuI3scIzpzlz5Rru5P22HqRV5ouBgbAeHl5CuPyxyhBYoRCCWb53Y5d/LJ7AegAFds11KaY1R5UX8PS603J5b3Izzryy93GvRcJIuR8WdLK2MqSMkbgHODWXkflb3G3MZYPI7F3YDYkjAC53wAB+tSKgqxQipc3ct6cefn7ntKUrMsFKUoBWpxa26kEqfjjdf7Skf31t14woSnh5Pzdyfx33O6V2UlMFJAO+lsZI9QQD9qkcfKlgX6ovk6Gc9PH7THfp98+ny5ric+8ENrfzJjCOTIn8MhJwPo2V+1c2xrmZ5NGj6D01dBX1zccpbY2+6LC4Le22b/AKIWGN4NEascFyA+/wAR7knsO21daxmjSK293nggjCr1gQOqzArqB2J33qDWkVdeC1rNWPGxzb+Ei3nmfb32WCTcRu4y3EiJF/aRRhcMPixGwIXffv4VH+EtDLZPZzSCE9TqI7fLnbZu393f0rx7TaufdQYpKeXnBjVw6UOVSedHn0cVhGbjbQ2lg9rFMJ5JnV3ZPlQKQRgg9/hA758aiNxzLdMCrXErKQQQXJBB7jFbd8tcRxltt/D6+lVObZ1+H4eEYty1ectvH4ti4fYjakWkzns8uB/UQb/mxH2qyK4XJXA/dLGGE/MF1P8Axv8AE/5E4+1d2ulWsRSPCcZarb5zWzYpSlZmqKUpQClKUArxq9r5lO1AcWXnGyUuGuoQYzhx1F+E5xg7+e1Z7rmS2jjWWS4iWN/kcuMP/Cc7/aoRy9Zf+RiU3BuycpuDocgnI2OfGtXl6ZbaSGa5Vlh0XcSMY2ZY5PfWbGykpqTsfHFbDqj2f5r9ilWMse04zDKVEcqOXUuulgdSA6Swx3AYgUbjMIk6ZlQOG06SwzqKFwuPPQC303qvrFeg634R1t/e7nI0MCttcqgEujGoL1U1Yx2YmvDY9SO1lnDKLu4u55cA6kjltZlQbDIIiC/fao6S9R1GTdecLM6sXUB0As2JVOlQQCxwdhkjf1ryPnGyYMVuoDpUs2JF+FQQCx32GSN/UVE+WL/TcQQQTe9QFWV82fRMKInwMX0gHJAGCN81gXiDwQTRKDG63kvWfoGQxW80zssyDSQ4+UbZx5bU6SHUZPYOP27xNMk8TRL8ziRSq/xEHb71m4ZxSK4TqQyLImSNSHIyO4qpDiS6fpyPcRu9jrcwCJXK3i5GlUUMAp3OPPyq440A7VjZBQMoScj7pSlVFgpSlAKUpQEP9ovJ3v1vmMDrxZMZP7wPzRk+uNvI4qj7clHKsCrA4IIwQR3BHgc1+n2FQznX2cRXuZEIiuMfOB8L47Bx/wDUN/rWvbVzao7vhnia4ddK3y9vb9iuOGzA4qQ2pFRDiHCLqxbFxEyr4ON4z9GG354PpW1ZcfGO9aqWNzuzirFzQaa9iWSYxXHv5BWpLzAMd65Ul8876IlaRj2VAWP6UepjXU46vRGtxS5qWeyvkszSi7mXEUZzGCP9I4/e/hU7+pA8jW7yp7JndhLf/Co3EIO5/wDSMOw9B+dWrDbhFCqAFAwABgADsAB2FXVU68zOd4j4pFQ6NDznd/YygV7Slbh5gUpSgFKUoBSlKAUpSgPMUxXtKAYrzFe0oBimKUoBilKUApSlAKUpQClKUApilKA+WjBGCAR5Hxrh3nItjKctaxZ81XQf+DFd6lQ0nuZxslDytr6Eaj9nHD1ORbIf4izD8mY13LPh0cQxFGkY8kUKP0FbNKJJbEztnPzSb+rGKUpUlYpSlAKUpQClKUApSlACahl77W7CGeWGR5AYX0SOIXaNGG2Cyg43yPsal1zOERnbsoLH6KMn+VUXybwbid7w64EC28cHEJpZJJpWYyYLaXCoMjuGwfr22oC87a8SRFeNgyMAyspyGVhkEEdwQc1lLVSjNKbtuHol7NacOiii02cixNJIyAmWZi4OPmwoOBj83E77iMXB47eVp4rme/WGBpJD1+gcMmt0Oo/FsTntQF1a691VW3NvKl7DYP7ncXVxO8ySXB6mmV41Uh44NIxHvghV3wPHtXCm5lC8OtV4ZPcIeIXSwmS4laR7bAVZFUt8pyRuD4kjG2ALm1U1VVRtX4bxqxt7e5uJUuVlM8dxMZfhRSVm+L5TkMc/0D61wIxLdcL4jxKW8u0UTTNbIkzKi6WAj2zuMsFwCBsfGgL01Vr8QvlhhklfOmNGdseSKWP6Cq0l421xbWNpILye8a2juJEtJVgyrphWnkZlx3G2e538KjY5gmXgfFVZ5WT3n3WATSiV11lRJH1AcNhSexI8u9AXFytx8XtpFcqjRrKCwVyCwAYqCcbb4z9661c7l3hnu9pBAP8Asoo0+6oAf1zXRoBSlKAUr4E65xqGfLIr6ZgBknAoD2lY/eV/Ev5invK/iX8xQnBkpWP3lPxL/aFfbMB3OKEHtKx+8p+JfzFPeV/Ev5ihODJSsfvC/iX8xT3lfxL+YoRgyUrH7wv4l/MUmnVFLOwVR3LEAD6k0BkpQGlAKUpQClKUBr8QsVmieJ86JEZGwSDpdSrYI3BwTvWHg3Bo7W3SCEaY4xpUE5OMk7k9zkmt6lARnjXs9trm494JlimICtJbzPEzqOyvpO+2B57CtmTku2Y2pKsfcyWhy7HDHHxNk5c7A5bNbnGOPwWqa55FjXwydz6KBuftVd8Z9uCjItYC39OU6R9lG/6irq6LLPKiuVkY7sm/MXJ0V4yNJJOhQFR0ZmiyrEEq2nuNhWCX2d2TWS2Zh/YIdSgMwZX3PUD51atzvnxxVSXfta4hJ2lWMeUca/zbJrQPtE4jnPvUn/D/AMtba8Ose7RU+JiXTwT2e2tq0joJHlkQxtLNI0kpQjGkMx+Edu2OwrIeQrX/AAf7hoYW34Q7Bj+06m7Zzu29U9a+1fiKd5g/o8an9QAalHCPbluBdQbfihP66W/uNYT4C6Oq1+hK4iDJtxP2f2s86TsJEkRBFmKV49cY7RvoIytfC+zeyECW4jYRJP7yEDtjqeGfNfDTXR4DzTbXi5glV/Nezr9VO4rrZrSacXhl6aex7SlKgkV4a9pQH5s4yr/4RuDFnqLPO6lR8Q6cjuWH0Ck/arUu+Z1vuAXEuwkELLKo/dcAZ/qnZh6GoXy2ueYiD/vN1/8Aer3mzhr8KnuIowfdb2J1UeC+IH1Rjt5q1V7HZsSnKMe6Sa/VEZKj3DsP9a/7vUs5b9ntlcWsUst30pHBLJqhGnDEYw2/YeNRT/zD/wBq/wC71MeWOR+Gz2kUtxc6JXBLL14lwdRA2ZcjYCoRbdLlju1r2WTNzb7M44+HrLaN1jDrLMNJMkbMWY/BsShz28NXkK4fHPaFJc8NhtWzrBxM3+0VMdIeue7eqetTjj/MEHC+FpDZyiRm1xxHWr4yS0khK7HTqwPUr61WMXL08dml8owglCqcZIKkaJf4eoNP1HrUv2KqPnWbOz0bJtwX2Pk2yyTSKkjLqZGgR9G2QuWOc4xn1+lR3k3ltb64MRe3X9mz5SDUfhKDGHRRj4vOrb5V5oW+suqMBwpWRfwuF3/qnuPQ1XvsgmBvzh42/YPskIQ/PFvkRjb0zUtLQqjbY4zct0avPnL62Xu8IeBgFlbMkOPmkXsEVgK3LL2e27xo5vbNSyqxXoR/CWAON5Ads+IH0ra9s0oFxBl41/Zv88Qcn4x2JRsV82HLHCXhjZ72IOyKWH+aDDFQSMNDkb+Bp3MlOXSi8vXPbP6HB5y4esFxFEHtnCQwgM0R+IZYgrpVgBjtvV2cS4Ys6aGJGCCCPMf/ANNUvz5NEt3GIpoTGsEARjEj6lXKhtSxkY28MAeQq4BzVZ/71b/+/j/5qlFHEKTjBo37S1EaKi5wowM7ms1eA17WRoClKUApSlAKiXOfOZtlKQDXMdvRPr5n0qWEVxxyrEX1Plj61ZW4p5kYyzjQpKTl66u5DLOzOzeJ/kPIegrs2Psyc/uk/armhsUT5VUfas2K3JcfPaKwilULuVXB7Lj+H+VZx7Lz+EfmKs6lU/F2epn0olWTey4/hrkXvswcfun8quqlZR4yxEOmLPzxJyncW7iSEsjLuCpII/KrO5J53eUCK6GJRsHAwH+vkamc1oj/ADKD9RXLm5UhLalGk+lTZxKuWJrX1IjU4P5TtClfMaYAHfFfVaReKUpQEVsfZxbxXvvivMZdckmCyaMy6tQwEBx8Rxv5V1OZOWYb6HpTZwCGDKQGUjxBII3BIO3Y11qUwWOybalnVEH/AMkNp0el1J9PU6mdaZ1aNGP9H2x6Vr/5E7L/AGlx/bj/AOlVgUqMIz+It/uIAfYtZ4x1bnG/78e2e+P2VTB+Bwm1920Do6Onp8lxgffxz51v0pgwlbOXmZF+WvZ9DYu7QyznWulldkKnybAjHxDfB9TWTl7kaKzl6kcsznSUxIUIwSpz8ManPw+dSSlMB2zecvc4HMnJsd66PJJKhRSoEZQA5OcnWjb7VyP8lFv/ALe5/tRf9GptSmCY3TisJkOufZjA+jM9wNCBBhotwpJycxd96wn2TW/+8XP9qH/o1N6UwiVfYu54i4AHlXtKVJSKUpQClKUApSlAKUpQClKUApSlAKUpQClKUApSlAKUpQClKUApSlAKUpQClKUApSlAKUpQClKUB//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PE"/>
          </a:p>
        </p:txBody>
      </p:sp>
      <p:sp>
        <p:nvSpPr>
          <p:cNvPr id="13" name="Text Box 9"/>
          <p:cNvSpPr txBox="1">
            <a:spLocks noChangeArrowheads="1"/>
          </p:cNvSpPr>
          <p:nvPr/>
        </p:nvSpPr>
        <p:spPr bwMode="auto">
          <a:xfrm>
            <a:off x="6456810" y="2420888"/>
            <a:ext cx="5206267" cy="3170099"/>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marL="342900" indent="-342900" algn="l" eaLnBrk="1" hangingPunct="1">
              <a:buFont typeface="Wingdings" panose="05000000000000000000" pitchFamily="2" charset="2"/>
              <a:buChar char="ü"/>
              <a:defRPr/>
            </a:pPr>
            <a:r>
              <a:rPr lang="es-ES" sz="2000" dirty="0">
                <a:ln w="0"/>
                <a:solidFill>
                  <a:srgbClr val="4D4D4D"/>
                </a:solidFill>
              </a:rPr>
              <a:t>Portabilidad_</a:t>
            </a:r>
          </a:p>
          <a:p>
            <a:pPr marL="342900" indent="-342900" algn="l">
              <a:buFont typeface="Wingdings" panose="05000000000000000000" pitchFamily="2" charset="2"/>
              <a:buChar char="ü"/>
              <a:defRPr/>
            </a:pPr>
            <a:r>
              <a:rPr lang="es-ES" sz="2000" dirty="0">
                <a:ln w="0"/>
                <a:solidFill>
                  <a:srgbClr val="4D4D4D"/>
                </a:solidFill>
              </a:rPr>
              <a:t>Flujo de portabilidad_ </a:t>
            </a:r>
          </a:p>
          <a:p>
            <a:pPr marL="342900" indent="-342900" algn="l">
              <a:buFont typeface="Wingdings" panose="05000000000000000000" pitchFamily="2" charset="2"/>
              <a:buChar char="ü"/>
              <a:defRPr/>
            </a:pPr>
            <a:r>
              <a:rPr lang="es-ES" sz="2000" dirty="0">
                <a:ln w="0"/>
                <a:solidFill>
                  <a:srgbClr val="4D4D4D"/>
                </a:solidFill>
              </a:rPr>
              <a:t>Motivos de rechazo_</a:t>
            </a:r>
          </a:p>
          <a:p>
            <a:pPr marL="342900" indent="-342900" algn="l" eaLnBrk="1" hangingPunct="1">
              <a:buFont typeface="Wingdings" panose="05000000000000000000" pitchFamily="2" charset="2"/>
              <a:buChar char="ü"/>
              <a:defRPr/>
            </a:pPr>
            <a:r>
              <a:rPr lang="es-ES" sz="2000" dirty="0">
                <a:ln w="0"/>
                <a:solidFill>
                  <a:srgbClr val="4D4D4D"/>
                </a:solidFill>
              </a:rPr>
              <a:t>Consulta de portabilidad_</a:t>
            </a:r>
          </a:p>
          <a:p>
            <a:pPr marL="342900" indent="-342900" algn="l" eaLnBrk="1" hangingPunct="1">
              <a:buFont typeface="Wingdings" panose="05000000000000000000" pitchFamily="2" charset="2"/>
              <a:buChar char="ü"/>
              <a:defRPr/>
            </a:pPr>
            <a:r>
              <a:rPr lang="es-ES" sz="2000" dirty="0">
                <a:ln w="0"/>
                <a:solidFill>
                  <a:srgbClr val="4D4D4D"/>
                </a:solidFill>
              </a:rPr>
              <a:t>Consulta de requisitos_</a:t>
            </a:r>
          </a:p>
          <a:p>
            <a:pPr marL="342900" indent="-342900" algn="l" eaLnBrk="1" hangingPunct="1">
              <a:buFont typeface="Wingdings" panose="05000000000000000000" pitchFamily="2" charset="2"/>
              <a:buChar char="ü"/>
              <a:defRPr/>
            </a:pPr>
            <a:r>
              <a:rPr lang="es-ES" sz="2000" dirty="0">
                <a:ln w="0"/>
                <a:solidFill>
                  <a:srgbClr val="4D4D4D"/>
                </a:solidFill>
              </a:rPr>
              <a:t>Formato de portabilidad_</a:t>
            </a:r>
          </a:p>
          <a:p>
            <a:pPr marL="342900" indent="-342900" algn="l" eaLnBrk="1" hangingPunct="1">
              <a:buFont typeface="Wingdings" panose="05000000000000000000" pitchFamily="2" charset="2"/>
              <a:buChar char="ü"/>
              <a:defRPr/>
            </a:pPr>
            <a:r>
              <a:rPr lang="es-ES" sz="2000" dirty="0">
                <a:ln w="0"/>
                <a:solidFill>
                  <a:srgbClr val="4D4D4D"/>
                </a:solidFill>
              </a:rPr>
              <a:t>Viaje del cliente_</a:t>
            </a:r>
          </a:p>
          <a:p>
            <a:pPr marL="342900" indent="-342900" algn="l" eaLnBrk="1" hangingPunct="1">
              <a:buFont typeface="Wingdings" panose="05000000000000000000" pitchFamily="2" charset="2"/>
              <a:buChar char="ü"/>
              <a:defRPr/>
            </a:pPr>
            <a:r>
              <a:rPr lang="es-ES" sz="2000" dirty="0">
                <a:ln w="0"/>
                <a:solidFill>
                  <a:srgbClr val="4D4D4D"/>
                </a:solidFill>
              </a:rPr>
              <a:t>Buenas practicas_</a:t>
            </a:r>
          </a:p>
          <a:p>
            <a:pPr marL="342900" indent="-342900" algn="l" eaLnBrk="1" hangingPunct="1">
              <a:buFont typeface="Wingdings" panose="05000000000000000000" pitchFamily="2" charset="2"/>
              <a:buChar char="ü"/>
              <a:defRPr/>
            </a:pPr>
            <a:r>
              <a:rPr lang="es-ES" sz="2000" dirty="0">
                <a:ln w="0"/>
                <a:solidFill>
                  <a:srgbClr val="4D4D4D"/>
                </a:solidFill>
              </a:rPr>
              <a:t>Correo de apoyo_</a:t>
            </a:r>
          </a:p>
          <a:p>
            <a:pPr marL="342900" indent="-342900" algn="l" eaLnBrk="1" hangingPunct="1">
              <a:buFont typeface="Wingdings" panose="05000000000000000000" pitchFamily="2" charset="2"/>
              <a:buChar char="ü"/>
              <a:defRPr/>
            </a:pPr>
            <a:r>
              <a:rPr lang="es-ES" sz="2000" dirty="0">
                <a:ln w="0"/>
                <a:solidFill>
                  <a:srgbClr val="4D4D4D"/>
                </a:solidFill>
              </a:rPr>
              <a:t>Observaciones_</a:t>
            </a:r>
          </a:p>
        </p:txBody>
      </p:sp>
      <p:sp>
        <p:nvSpPr>
          <p:cNvPr id="4" name="Título 3"/>
          <p:cNvSpPr>
            <a:spLocks noGrp="1"/>
          </p:cNvSpPr>
          <p:nvPr>
            <p:ph type="title"/>
          </p:nvPr>
        </p:nvSpPr>
        <p:spPr/>
        <p:txBody>
          <a:bodyPr/>
          <a:lstStyle/>
          <a:p>
            <a:r>
              <a:rPr lang="es-PE" dirty="0"/>
              <a:t>Agenda_</a:t>
            </a:r>
          </a:p>
        </p:txBody>
      </p:sp>
      <p:sp>
        <p:nvSpPr>
          <p:cNvPr id="3" name="Marcador de número de diapositiva 2"/>
          <p:cNvSpPr>
            <a:spLocks noGrp="1"/>
          </p:cNvSpPr>
          <p:nvPr>
            <p:ph type="sldNum" sz="quarter" idx="12"/>
          </p:nvPr>
        </p:nvSpPr>
        <p:spPr/>
        <p:txBody>
          <a:bodyPr/>
          <a:lstStyle/>
          <a:p>
            <a:r>
              <a:rPr lang="en-US" dirty="0"/>
              <a:t>0</a:t>
            </a:r>
            <a:fld id="{07AA8F53-195B-4AEA-B0EA-2C64B1BC155C}" type="slidenum">
              <a:rPr lang="en-US" smtClean="0"/>
              <a:pPr/>
              <a:t>3</a:t>
            </a:fld>
            <a:endParaRPr lang="en-US" dirty="0"/>
          </a:p>
        </p:txBody>
      </p:sp>
      <p:pic>
        <p:nvPicPr>
          <p:cNvPr id="16" name="Imagen 15"/>
          <p:cNvPicPr>
            <a:picLocks noChangeAspect="1"/>
          </p:cNvPicPr>
          <p:nvPr/>
        </p:nvPicPr>
        <p:blipFill>
          <a:blip r:embed="rId6"/>
          <a:stretch>
            <a:fillRect/>
          </a:stretch>
        </p:blipFill>
        <p:spPr>
          <a:xfrm>
            <a:off x="611188" y="555315"/>
            <a:ext cx="406400" cy="424934"/>
          </a:xfrm>
          <a:prstGeom prst="rect">
            <a:avLst/>
          </a:prstGeom>
        </p:spPr>
      </p:pic>
    </p:spTree>
    <p:extLst>
      <p:ext uri="{BB962C8B-B14F-4D97-AF65-F5344CB8AC3E}">
        <p14:creationId xmlns:p14="http://schemas.microsoft.com/office/powerpoint/2010/main" val="1052755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928577" y="1351277"/>
            <a:ext cx="2118574" cy="4901802"/>
          </a:xfrm>
          <a:prstGeom prst="rect">
            <a:avLst/>
          </a:prstGeom>
        </p:spPr>
      </p:pic>
      <p:sp>
        <p:nvSpPr>
          <p:cNvPr id="10" name="Llamada rectangular redondeada 9"/>
          <p:cNvSpPr/>
          <p:nvPr/>
        </p:nvSpPr>
        <p:spPr>
          <a:xfrm>
            <a:off x="3791744" y="1486437"/>
            <a:ext cx="7479424" cy="811862"/>
          </a:xfrm>
          <a:prstGeom prst="wedgeRoundRectCallout">
            <a:avLst>
              <a:gd name="adj1" fmla="val -63099"/>
              <a:gd name="adj2" fmla="val -4688"/>
              <a:gd name="adj3" fmla="val 16667"/>
            </a:avLst>
          </a:prstGeom>
          <a:solidFill>
            <a:schemeClr val="bg1"/>
          </a:solidFill>
          <a:ln w="38100">
            <a:solidFill>
              <a:srgbClr val="FF670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Las ordenes de portabilidad con más de 10 líneas </a:t>
            </a:r>
            <a:br>
              <a:rPr lang="es-PE" dirty="0">
                <a:solidFill>
                  <a:srgbClr val="0154A0"/>
                </a:solidFill>
                <a:latin typeface="Arial" panose="020B0604020202020204" pitchFamily="34" charset="0"/>
                <a:cs typeface="Arial" panose="020B0604020202020204" pitchFamily="34" charset="0"/>
              </a:rPr>
            </a:br>
            <a:r>
              <a:rPr lang="es-PE" b="1" i="1" dirty="0">
                <a:solidFill>
                  <a:srgbClr val="0154A0"/>
                </a:solidFill>
                <a:latin typeface="Arial" panose="020B0604020202020204" pitchFamily="34" charset="0"/>
                <a:cs typeface="Arial" panose="020B0604020202020204" pitchFamily="34" charset="0"/>
              </a:rPr>
              <a:t>¿Por dónde se despachan?</a:t>
            </a:r>
          </a:p>
        </p:txBody>
      </p:sp>
      <p:sp>
        <p:nvSpPr>
          <p:cNvPr id="11" name="Rectángulo 10"/>
          <p:cNvSpPr/>
          <p:nvPr/>
        </p:nvSpPr>
        <p:spPr>
          <a:xfrm>
            <a:off x="3854344" y="2514566"/>
            <a:ext cx="7416824" cy="923330"/>
          </a:xfrm>
          <a:prstGeom prst="rect">
            <a:avLst/>
          </a:prstGeom>
        </p:spPr>
        <p:txBody>
          <a:bodyPr wrap="square">
            <a:spAutoFit/>
          </a:bodyPr>
          <a:lstStyle/>
          <a:p>
            <a:r>
              <a:rPr lang="es-ES" dirty="0">
                <a:solidFill>
                  <a:schemeClr val="tx1">
                    <a:lumMod val="65000"/>
                    <a:lumOff val="35000"/>
                  </a:schemeClr>
                </a:solidFill>
                <a:latin typeface="Arial" panose="020B0604020202020204" pitchFamily="34" charset="0"/>
                <a:cs typeface="Arial" panose="020B0604020202020204" pitchFamily="34" charset="0"/>
              </a:rPr>
              <a:t>Todas las ordenes de portabilidad (hasta 10 unidades) deben ser despachadas por las Tiendas Propias, bajo ningún motivo se deberán despachar por FF (Delivery). </a:t>
            </a:r>
            <a:endParaRPr lang="es-PE"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Llamada rectangular redondeada 12"/>
          <p:cNvSpPr/>
          <p:nvPr/>
        </p:nvSpPr>
        <p:spPr>
          <a:xfrm>
            <a:off x="3816564" y="3633055"/>
            <a:ext cx="7492383" cy="598542"/>
          </a:xfrm>
          <a:prstGeom prst="wedgeRoundRectCallout">
            <a:avLst>
              <a:gd name="adj1" fmla="val -60401"/>
              <a:gd name="adj2" fmla="val -38282"/>
              <a:gd name="adj3" fmla="val 16667"/>
            </a:avLst>
          </a:prstGeom>
          <a:solidFill>
            <a:schemeClr val="bg1"/>
          </a:solidFill>
          <a:ln w="381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dirty="0">
                <a:solidFill>
                  <a:srgbClr val="0154A0"/>
                </a:solidFill>
                <a:latin typeface="Arial" panose="020B0604020202020204" pitchFamily="34" charset="0"/>
                <a:cs typeface="Arial" panose="020B0604020202020204" pitchFamily="34" charset="0"/>
              </a:rPr>
              <a:t>En caso no cuente con stock </a:t>
            </a:r>
            <a:r>
              <a:rPr lang="es-PE" b="1" i="1" dirty="0">
                <a:solidFill>
                  <a:srgbClr val="0154A0"/>
                </a:solidFill>
                <a:latin typeface="Arial" panose="020B0604020202020204" pitchFamily="34" charset="0"/>
                <a:cs typeface="Arial" panose="020B0604020202020204" pitchFamily="34" charset="0"/>
              </a:rPr>
              <a:t>¿Qué puedo hacer?</a:t>
            </a:r>
          </a:p>
        </p:txBody>
      </p:sp>
      <p:sp>
        <p:nvSpPr>
          <p:cNvPr id="2" name="Rectangle 1"/>
          <p:cNvSpPr/>
          <p:nvPr/>
        </p:nvSpPr>
        <p:spPr>
          <a:xfrm>
            <a:off x="3545378" y="4591637"/>
            <a:ext cx="7972156" cy="1477328"/>
          </a:xfrm>
          <a:prstGeom prst="rect">
            <a:avLst/>
          </a:prstGeom>
        </p:spPr>
        <p:txBody>
          <a:bodyPr wrap="square">
            <a:spAutoFit/>
          </a:bodyPr>
          <a:lstStyle/>
          <a:p>
            <a:pPr marL="742950" lvl="1" indent="-285750">
              <a:buFont typeface="Wingdings" panose="05000000000000000000" pitchFamily="2" charset="2"/>
              <a:buChar char="ü"/>
            </a:pPr>
            <a:r>
              <a:rPr lang="en-US" dirty="0" err="1">
                <a:solidFill>
                  <a:schemeClr val="tx1">
                    <a:lumMod val="65000"/>
                    <a:lumOff val="35000"/>
                  </a:schemeClr>
                </a:solidFill>
                <a:latin typeface="Arial "/>
              </a:rPr>
              <a:t>Ofrecer</a:t>
            </a:r>
            <a:r>
              <a:rPr lang="en-US" dirty="0">
                <a:solidFill>
                  <a:schemeClr val="tx1">
                    <a:lumMod val="65000"/>
                    <a:lumOff val="35000"/>
                  </a:schemeClr>
                </a:solidFill>
                <a:latin typeface="Arial "/>
              </a:rPr>
              <a:t> al </a:t>
            </a:r>
            <a:r>
              <a:rPr lang="en-US" dirty="0" err="1">
                <a:solidFill>
                  <a:schemeClr val="tx1">
                    <a:lumMod val="65000"/>
                    <a:lumOff val="35000"/>
                  </a:schemeClr>
                </a:solidFill>
                <a:latin typeface="Arial "/>
              </a:rPr>
              <a:t>cliente</a:t>
            </a:r>
            <a:r>
              <a:rPr lang="en-US" dirty="0">
                <a:solidFill>
                  <a:schemeClr val="tx1">
                    <a:lumMod val="65000"/>
                    <a:lumOff val="35000"/>
                  </a:schemeClr>
                </a:solidFill>
                <a:latin typeface="Arial "/>
              </a:rPr>
              <a:t> </a:t>
            </a:r>
            <a:r>
              <a:rPr lang="en-US" dirty="0" err="1">
                <a:solidFill>
                  <a:schemeClr val="tx1">
                    <a:lumMod val="65000"/>
                    <a:lumOff val="35000"/>
                  </a:schemeClr>
                </a:solidFill>
                <a:latin typeface="Arial "/>
              </a:rPr>
              <a:t>otro</a:t>
            </a:r>
            <a:r>
              <a:rPr lang="en-US" dirty="0">
                <a:solidFill>
                  <a:schemeClr val="tx1">
                    <a:lumMod val="65000"/>
                    <a:lumOff val="35000"/>
                  </a:schemeClr>
                </a:solidFill>
                <a:latin typeface="Arial "/>
              </a:rPr>
              <a:t> </a:t>
            </a:r>
            <a:r>
              <a:rPr lang="es-PE" dirty="0">
                <a:solidFill>
                  <a:schemeClr val="tx1">
                    <a:lumMod val="65000"/>
                    <a:lumOff val="35000"/>
                  </a:schemeClr>
                </a:solidFill>
                <a:latin typeface="Arial "/>
              </a:rPr>
              <a:t>modelo</a:t>
            </a:r>
            <a:r>
              <a:rPr lang="en-US" dirty="0">
                <a:solidFill>
                  <a:schemeClr val="tx1">
                    <a:lumMod val="65000"/>
                    <a:lumOff val="35000"/>
                  </a:schemeClr>
                </a:solidFill>
                <a:latin typeface="Arial "/>
              </a:rPr>
              <a:t> de </a:t>
            </a:r>
            <a:r>
              <a:rPr lang="en-US" dirty="0" err="1">
                <a:solidFill>
                  <a:schemeClr val="tx1">
                    <a:lumMod val="65000"/>
                    <a:lumOff val="35000"/>
                  </a:schemeClr>
                </a:solidFill>
                <a:latin typeface="Arial "/>
              </a:rPr>
              <a:t>equipo</a:t>
            </a:r>
            <a:r>
              <a:rPr lang="en-US" dirty="0">
                <a:solidFill>
                  <a:schemeClr val="tx1">
                    <a:lumMod val="65000"/>
                    <a:lumOff val="35000"/>
                  </a:schemeClr>
                </a:solidFill>
                <a:latin typeface="Arial "/>
              </a:rPr>
              <a:t>.</a:t>
            </a:r>
          </a:p>
          <a:p>
            <a:pPr marL="742950" lvl="1" indent="-285750">
              <a:buFont typeface="Wingdings" panose="05000000000000000000" pitchFamily="2" charset="2"/>
              <a:buChar char="ü"/>
            </a:pPr>
            <a:r>
              <a:rPr lang="en-US" dirty="0" err="1">
                <a:solidFill>
                  <a:schemeClr val="tx1">
                    <a:lumMod val="65000"/>
                    <a:lumOff val="35000"/>
                  </a:schemeClr>
                </a:solidFill>
                <a:latin typeface="Arial "/>
              </a:rPr>
              <a:t>Coordinar</a:t>
            </a:r>
            <a:r>
              <a:rPr lang="en-US" dirty="0">
                <a:solidFill>
                  <a:schemeClr val="tx1">
                    <a:lumMod val="65000"/>
                    <a:lumOff val="35000"/>
                  </a:schemeClr>
                </a:solidFill>
                <a:latin typeface="Arial "/>
              </a:rPr>
              <a:t> con stock de supervisor.</a:t>
            </a:r>
          </a:p>
          <a:p>
            <a:pPr marL="742950" lvl="1" indent="-285750">
              <a:buFont typeface="Wingdings" panose="05000000000000000000" pitchFamily="2" charset="2"/>
              <a:buChar char="ü"/>
            </a:pPr>
            <a:r>
              <a:rPr lang="en-US" dirty="0" err="1">
                <a:solidFill>
                  <a:schemeClr val="tx1">
                    <a:lumMod val="65000"/>
                    <a:lumOff val="35000"/>
                  </a:schemeClr>
                </a:solidFill>
                <a:latin typeface="Arial "/>
              </a:rPr>
              <a:t>Tomar</a:t>
            </a:r>
            <a:r>
              <a:rPr lang="en-US" dirty="0">
                <a:solidFill>
                  <a:schemeClr val="tx1">
                    <a:lumMod val="65000"/>
                    <a:lumOff val="35000"/>
                  </a:schemeClr>
                </a:solidFill>
                <a:latin typeface="Arial "/>
              </a:rPr>
              <a:t> los </a:t>
            </a:r>
            <a:r>
              <a:rPr lang="en-US" dirty="0" err="1">
                <a:solidFill>
                  <a:schemeClr val="tx1">
                    <a:lumMod val="65000"/>
                    <a:lumOff val="35000"/>
                  </a:schemeClr>
                </a:solidFill>
                <a:latin typeface="Arial "/>
              </a:rPr>
              <a:t>datos</a:t>
            </a:r>
            <a:r>
              <a:rPr lang="en-US" dirty="0">
                <a:solidFill>
                  <a:schemeClr val="tx1">
                    <a:lumMod val="65000"/>
                    <a:lumOff val="35000"/>
                  </a:schemeClr>
                </a:solidFill>
                <a:latin typeface="Arial "/>
              </a:rPr>
              <a:t> del </a:t>
            </a:r>
            <a:r>
              <a:rPr lang="en-US" dirty="0" err="1">
                <a:solidFill>
                  <a:schemeClr val="tx1">
                    <a:lumMod val="65000"/>
                    <a:lumOff val="35000"/>
                  </a:schemeClr>
                </a:solidFill>
                <a:latin typeface="Arial "/>
              </a:rPr>
              <a:t>cliente</a:t>
            </a:r>
            <a:r>
              <a:rPr lang="en-US" dirty="0">
                <a:solidFill>
                  <a:schemeClr val="tx1">
                    <a:lumMod val="65000"/>
                    <a:lumOff val="35000"/>
                  </a:schemeClr>
                </a:solidFill>
                <a:latin typeface="Arial "/>
              </a:rPr>
              <a:t> y </a:t>
            </a:r>
            <a:r>
              <a:rPr lang="en-US" dirty="0" err="1">
                <a:solidFill>
                  <a:schemeClr val="tx1">
                    <a:lumMod val="65000"/>
                    <a:lumOff val="35000"/>
                  </a:schemeClr>
                </a:solidFill>
                <a:latin typeface="Arial "/>
              </a:rPr>
              <a:t>llamarlo</a:t>
            </a:r>
            <a:r>
              <a:rPr lang="en-US" dirty="0">
                <a:solidFill>
                  <a:schemeClr val="tx1">
                    <a:lumMod val="65000"/>
                    <a:lumOff val="35000"/>
                  </a:schemeClr>
                </a:solidFill>
                <a:latin typeface="Arial "/>
              </a:rPr>
              <a:t> </a:t>
            </a:r>
            <a:r>
              <a:rPr lang="en-US" dirty="0" err="1">
                <a:solidFill>
                  <a:schemeClr val="tx1">
                    <a:lumMod val="65000"/>
                    <a:lumOff val="35000"/>
                  </a:schemeClr>
                </a:solidFill>
                <a:latin typeface="Arial "/>
              </a:rPr>
              <a:t>cuando</a:t>
            </a:r>
            <a:r>
              <a:rPr lang="en-US" dirty="0">
                <a:solidFill>
                  <a:schemeClr val="tx1">
                    <a:lumMod val="65000"/>
                    <a:lumOff val="35000"/>
                  </a:schemeClr>
                </a:solidFill>
                <a:latin typeface="Arial "/>
              </a:rPr>
              <a:t> se </a:t>
            </a:r>
            <a:r>
              <a:rPr lang="en-US" dirty="0" err="1">
                <a:solidFill>
                  <a:schemeClr val="tx1">
                    <a:lumMod val="65000"/>
                    <a:lumOff val="35000"/>
                  </a:schemeClr>
                </a:solidFill>
                <a:latin typeface="Arial "/>
              </a:rPr>
              <a:t>tenga</a:t>
            </a:r>
            <a:r>
              <a:rPr lang="en-US" dirty="0">
                <a:solidFill>
                  <a:schemeClr val="tx1">
                    <a:lumMod val="65000"/>
                    <a:lumOff val="35000"/>
                  </a:schemeClr>
                </a:solidFill>
                <a:latin typeface="Arial "/>
              </a:rPr>
              <a:t> stock.</a:t>
            </a:r>
          </a:p>
          <a:p>
            <a:pPr marL="742950" lvl="1" indent="-285750">
              <a:buFont typeface="Wingdings" panose="05000000000000000000" pitchFamily="2" charset="2"/>
              <a:buChar char="ü"/>
            </a:pPr>
            <a:r>
              <a:rPr lang="es-MX" dirty="0">
                <a:solidFill>
                  <a:schemeClr val="tx1">
                    <a:lumMod val="65000"/>
                    <a:lumOff val="35000"/>
                  </a:schemeClr>
                </a:solidFill>
                <a:latin typeface="Arial "/>
              </a:rPr>
              <a:t>En casos muy puntuales, sólo ingresar </a:t>
            </a:r>
            <a:r>
              <a:rPr lang="es-MX" i="1" dirty="0">
                <a:solidFill>
                  <a:schemeClr val="tx1">
                    <a:lumMod val="65000"/>
                    <a:lumOff val="35000"/>
                  </a:schemeClr>
                </a:solidFill>
                <a:latin typeface="Arial "/>
              </a:rPr>
              <a:t>FF</a:t>
            </a:r>
            <a:r>
              <a:rPr lang="es-MX" dirty="0">
                <a:solidFill>
                  <a:schemeClr val="tx1">
                    <a:lumMod val="65000"/>
                    <a:lumOff val="35000"/>
                  </a:schemeClr>
                </a:solidFill>
                <a:latin typeface="Arial "/>
              </a:rPr>
              <a:t> hasta el medio día, dado que se debe de cumplir con la entrega ese misma fecha.</a:t>
            </a:r>
            <a:endParaRPr lang="en-US" dirty="0">
              <a:solidFill>
                <a:schemeClr val="tx1">
                  <a:lumMod val="65000"/>
                  <a:lumOff val="35000"/>
                </a:schemeClr>
              </a:solidFill>
              <a:latin typeface="Arial "/>
            </a:endParaRPr>
          </a:p>
        </p:txBody>
      </p:sp>
      <p:sp>
        <p:nvSpPr>
          <p:cNvPr id="4" name="Título 3"/>
          <p:cNvSpPr>
            <a:spLocks noGrp="1"/>
          </p:cNvSpPr>
          <p:nvPr>
            <p:ph type="title"/>
          </p:nvPr>
        </p:nvSpPr>
        <p:spPr/>
        <p:txBody>
          <a:bodyPr/>
          <a:lstStyle/>
          <a:p>
            <a:r>
              <a:rPr lang="es-PE" dirty="0"/>
              <a:t>Observaciones_</a:t>
            </a:r>
          </a:p>
        </p:txBody>
      </p:sp>
      <p:sp>
        <p:nvSpPr>
          <p:cNvPr id="3" name="Marcador de número de diapositiva 2"/>
          <p:cNvSpPr>
            <a:spLocks noGrp="1"/>
          </p:cNvSpPr>
          <p:nvPr>
            <p:ph type="sldNum" sz="quarter" idx="12"/>
          </p:nvPr>
        </p:nvSpPr>
        <p:spPr/>
        <p:txBody>
          <a:bodyPr/>
          <a:lstStyle/>
          <a:p>
            <a:fld id="{07AA8F53-195B-4AEA-B0EA-2C64B1BC155C}" type="slidenum">
              <a:rPr lang="en-US" smtClean="0"/>
              <a:pPr/>
              <a:t>30</a:t>
            </a:fld>
            <a:endParaRPr lang="en-US"/>
          </a:p>
        </p:txBody>
      </p:sp>
    </p:spTree>
    <p:extLst>
      <p:ext uri="{BB962C8B-B14F-4D97-AF65-F5344CB8AC3E}">
        <p14:creationId xmlns:p14="http://schemas.microsoft.com/office/powerpoint/2010/main" val="1460916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Text Box 9"/>
          <p:cNvSpPr txBox="1">
            <a:spLocks noChangeArrowheads="1"/>
          </p:cNvSpPr>
          <p:nvPr/>
        </p:nvSpPr>
        <p:spPr bwMode="auto">
          <a:xfrm>
            <a:off x="-168696" y="5229200"/>
            <a:ext cx="5040560" cy="1323439"/>
          </a:xfrm>
          <a:prstGeom prst="rect">
            <a:avLst/>
          </a:prstGeom>
          <a:noFill/>
          <a:effectLst>
            <a:outerShdw blurRad="50800" dist="38100" dir="2700000" algn="tl" rotWithShape="0">
              <a:prstClr val="black">
                <a:alpha val="40000"/>
              </a:prstClr>
            </a:outerShdw>
          </a:effectLst>
          <a:extLst/>
        </p:spPr>
        <p:txBody>
          <a:bodyPr wrap="square">
            <a:spAutoFit/>
          </a:bodyPr>
          <a:lstStyle>
            <a:defPPr>
              <a:defRPr lang="en-US"/>
            </a:defPPr>
            <a:lvl1pPr algn="ctr">
              <a:defRPr sz="4000">
                <a:ln w="11430"/>
                <a:solidFill>
                  <a:srgbClr val="E05206"/>
                </a:solidFill>
                <a:latin typeface="Arial" pitchFamily="34" charset="0"/>
              </a:defRPr>
            </a:lvl1pPr>
          </a:lstStyle>
          <a:p>
            <a:pPr eaLnBrk="1" hangingPunct="1">
              <a:defRPr/>
            </a:pPr>
            <a:r>
              <a:rPr lang="es-PE" sz="8000" b="1" i="1" dirty="0">
                <a:ln w="0"/>
                <a:solidFill>
                  <a:schemeClr val="bg1"/>
                </a:solidFill>
                <a:effectLst>
                  <a:outerShdw blurRad="38100" dist="38100" dir="2700000" algn="tl">
                    <a:srgbClr val="000000">
                      <a:alpha val="43137"/>
                    </a:srgbClr>
                  </a:outerShdw>
                </a:effectLst>
              </a:rPr>
              <a:t>Gracias!</a:t>
            </a:r>
            <a:endParaRPr lang="es-PE" sz="6600" b="1" i="1" dirty="0">
              <a:ln w="0"/>
              <a:solidFill>
                <a:schemeClr val="bg1"/>
              </a:solidFill>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580" y="196438"/>
            <a:ext cx="2778967" cy="1132429"/>
          </a:xfrm>
          <a:prstGeom prst="rect">
            <a:avLst/>
          </a:prstGeom>
          <a:effectLst>
            <a:outerShdw blurRad="63500" dist="25400" dir="2700000" algn="tl" rotWithShape="0">
              <a:prstClr val="black">
                <a:alpha val="85000"/>
              </a:prstClr>
            </a:outerShdw>
          </a:effectLst>
        </p:spPr>
      </p:pic>
    </p:spTree>
    <p:extLst>
      <p:ext uri="{BB962C8B-B14F-4D97-AF65-F5344CB8AC3E}">
        <p14:creationId xmlns:p14="http://schemas.microsoft.com/office/powerpoint/2010/main" val="388060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3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2946" r="23323" b="3754"/>
          <a:stretch/>
        </p:blipFill>
        <p:spPr>
          <a:xfrm>
            <a:off x="1220701" y="1116550"/>
            <a:ext cx="2939141" cy="5264778"/>
          </a:xfrm>
          <a:prstGeom prst="rect">
            <a:avLst/>
          </a:prstGeom>
        </p:spPr>
      </p:pic>
      <p:sp>
        <p:nvSpPr>
          <p:cNvPr id="7" name="Rectangle 6"/>
          <p:cNvSpPr/>
          <p:nvPr/>
        </p:nvSpPr>
        <p:spPr>
          <a:xfrm>
            <a:off x="5123981" y="2023836"/>
            <a:ext cx="5976664" cy="646331"/>
          </a:xfrm>
          <a:prstGeom prst="rect">
            <a:avLst/>
          </a:prstGeom>
        </p:spPr>
        <p:txBody>
          <a:bodyPr wrap="square">
            <a:spAutoFit/>
          </a:bodyPr>
          <a:lstStyle/>
          <a:p>
            <a:r>
              <a:rPr lang="es-PE" dirty="0">
                <a:solidFill>
                  <a:schemeClr val="tx1">
                    <a:lumMod val="65000"/>
                    <a:lumOff val="35000"/>
                  </a:schemeClr>
                </a:solidFill>
                <a:latin typeface="Arial" panose="020B0604020202020204" pitchFamily="34" charset="0"/>
                <a:cs typeface="Arial" panose="020B0604020202020204" pitchFamily="34" charset="0"/>
              </a:rPr>
              <a:t>Derecho del abonado a mantener el </a:t>
            </a:r>
            <a:r>
              <a:rPr lang="es-PE" u="sng" dirty="0">
                <a:solidFill>
                  <a:schemeClr val="tx1">
                    <a:lumMod val="65000"/>
                    <a:lumOff val="35000"/>
                  </a:schemeClr>
                </a:solidFill>
                <a:latin typeface="Arial" panose="020B0604020202020204" pitchFamily="34" charset="0"/>
                <a:cs typeface="Arial" panose="020B0604020202020204" pitchFamily="34" charset="0"/>
              </a:rPr>
              <a:t>número celular o número fijo</a:t>
            </a:r>
            <a:r>
              <a:rPr lang="es-PE" dirty="0">
                <a:solidFill>
                  <a:schemeClr val="tx1">
                    <a:lumMod val="65000"/>
                    <a:lumOff val="35000"/>
                  </a:schemeClr>
                </a:solidFill>
                <a:latin typeface="Arial" panose="020B0604020202020204" pitchFamily="34" charset="0"/>
                <a:cs typeface="Arial" panose="020B0604020202020204" pitchFamily="34" charset="0"/>
              </a:rPr>
              <a:t> aún si decide cambiarse de operador. </a:t>
            </a:r>
          </a:p>
        </p:txBody>
      </p:sp>
      <p:sp>
        <p:nvSpPr>
          <p:cNvPr id="5" name="Llamada rectangular redondeada 4"/>
          <p:cNvSpPr/>
          <p:nvPr/>
        </p:nvSpPr>
        <p:spPr>
          <a:xfrm>
            <a:off x="5102455" y="3027730"/>
            <a:ext cx="5998190" cy="833318"/>
          </a:xfrm>
          <a:prstGeom prst="wedgeRoundRectCallout">
            <a:avLst>
              <a:gd name="adj1" fmla="val -61052"/>
              <a:gd name="adj2" fmla="val -35592"/>
              <a:gd name="adj3" fmla="val 16667"/>
            </a:avLst>
          </a:prstGeom>
          <a:solidFill>
            <a:schemeClr val="bg1"/>
          </a:solidFill>
          <a:ln w="38100">
            <a:solidFill>
              <a:srgbClr val="FF97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2400" i="1" dirty="0">
                <a:solidFill>
                  <a:srgbClr val="0154A0"/>
                </a:solidFill>
                <a:latin typeface="Arial" panose="020B0604020202020204" pitchFamily="34" charset="0"/>
                <a:cs typeface="Arial" panose="020B0604020202020204" pitchFamily="34" charset="0"/>
              </a:rPr>
              <a:t>¿Qué debe tener en cuenta mi cliente?</a:t>
            </a:r>
          </a:p>
        </p:txBody>
      </p:sp>
      <p:pic>
        <p:nvPicPr>
          <p:cNvPr id="4098" name="Picture 2" descr="https://upload.wikimedia.org/wikipedia/commons/thumb/5/50/Yes_Check_Circle.svg/2000px-Yes_Check_Circl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8123" y="1399846"/>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p:cNvSpPr/>
          <p:nvPr/>
        </p:nvSpPr>
        <p:spPr>
          <a:xfrm>
            <a:off x="5093893" y="1349983"/>
            <a:ext cx="5676554" cy="523220"/>
          </a:xfrm>
          <a:prstGeom prst="rect">
            <a:avLst/>
          </a:prstGeom>
        </p:spPr>
        <p:txBody>
          <a:bodyPr wrap="none">
            <a:spAutoFit/>
          </a:bodyPr>
          <a:lstStyle/>
          <a:p>
            <a:r>
              <a:rPr lang="es-PE" sz="2800" b="1" i="1" dirty="0">
                <a:solidFill>
                  <a:srgbClr val="8DC63F"/>
                </a:solidFill>
                <a:latin typeface="Arial" panose="020B0604020202020204" pitchFamily="34" charset="0"/>
                <a:cs typeface="Arial" panose="020B0604020202020204" pitchFamily="34" charset="0"/>
              </a:rPr>
              <a:t>¿Qué es portabilidad numérica?</a:t>
            </a:r>
            <a:endParaRPr lang="es-PE" sz="2800" b="1" i="1" dirty="0">
              <a:solidFill>
                <a:srgbClr val="8DC63F"/>
              </a:solidFill>
            </a:endParaRPr>
          </a:p>
        </p:txBody>
      </p:sp>
      <p:sp>
        <p:nvSpPr>
          <p:cNvPr id="8" name="Rectángulo 7"/>
          <p:cNvSpPr/>
          <p:nvPr/>
        </p:nvSpPr>
        <p:spPr>
          <a:xfrm>
            <a:off x="5123981" y="4293096"/>
            <a:ext cx="5998190" cy="1569660"/>
          </a:xfrm>
          <a:prstGeom prst="rect">
            <a:avLst/>
          </a:prstGeom>
        </p:spPr>
        <p:txBody>
          <a:bodyPr wrap="square">
            <a:spAutoFit/>
          </a:bodyPr>
          <a:lstStyle/>
          <a:p>
            <a:pPr>
              <a:buFont typeface="Arial" panose="020B0604020202020204" pitchFamily="34" charset="0"/>
              <a:buChar char="•"/>
            </a:pPr>
            <a:r>
              <a:rPr lang="es-ES" sz="1600" dirty="0">
                <a:solidFill>
                  <a:schemeClr val="tx1">
                    <a:lumMod val="65000"/>
                    <a:lumOff val="35000"/>
                  </a:schemeClr>
                </a:solidFill>
                <a:latin typeface="Arial" panose="020B0604020202020204" pitchFamily="34" charset="0"/>
                <a:cs typeface="Arial" panose="020B0604020202020204" pitchFamily="34" charset="0"/>
              </a:rPr>
              <a:t> En caso se incumpla con la adenda vigente (planes Entel control/libre), ésta será facturada en el recibo.</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pPr>
              <a:buFont typeface="Arial" panose="020B0604020202020204" pitchFamily="34" charset="0"/>
              <a:buChar char="•"/>
            </a:pPr>
            <a:r>
              <a:rPr lang="es-ES" sz="1600" dirty="0">
                <a:solidFill>
                  <a:schemeClr val="tx1">
                    <a:lumMod val="65000"/>
                    <a:lumOff val="35000"/>
                  </a:schemeClr>
                </a:solidFill>
                <a:latin typeface="Arial" panose="020B0604020202020204" pitchFamily="34" charset="0"/>
                <a:cs typeface="Arial" panose="020B0604020202020204" pitchFamily="34" charset="0"/>
              </a:rPr>
              <a:t> Se puede realizar un proceso de retención siempre y cuando no exista una orden de Portabilidad a otro operador para el mismo número.</a:t>
            </a:r>
            <a:endParaRPr lang="es-ES" sz="1600" dirty="0">
              <a:solidFill>
                <a:schemeClr val="tx1">
                  <a:lumMod val="65000"/>
                  <a:lumOff val="35000"/>
                </a:schemeClr>
              </a:solidFill>
              <a:effectLst/>
              <a:latin typeface="Arial" panose="020B0604020202020204" pitchFamily="34" charset="0"/>
              <a:cs typeface="Arial" panose="020B0604020202020204" pitchFamily="34" charset="0"/>
            </a:endParaRPr>
          </a:p>
        </p:txBody>
      </p:sp>
      <p:sp>
        <p:nvSpPr>
          <p:cNvPr id="3" name="Título 2"/>
          <p:cNvSpPr>
            <a:spLocks noGrp="1"/>
          </p:cNvSpPr>
          <p:nvPr>
            <p:ph type="title"/>
          </p:nvPr>
        </p:nvSpPr>
        <p:spPr/>
        <p:txBody>
          <a:bodyPr/>
          <a:lstStyle/>
          <a:p>
            <a:r>
              <a:rPr lang="es-PE" dirty="0"/>
              <a:t>Portabilidad_</a:t>
            </a:r>
          </a:p>
        </p:txBody>
      </p:sp>
      <p:sp>
        <p:nvSpPr>
          <p:cNvPr id="2" name="Marcador de número de diapositiva 1"/>
          <p:cNvSpPr>
            <a:spLocks noGrp="1"/>
          </p:cNvSpPr>
          <p:nvPr>
            <p:ph type="sldNum" sz="quarter" idx="12"/>
          </p:nvPr>
        </p:nvSpPr>
        <p:spPr/>
        <p:txBody>
          <a:bodyPr/>
          <a:lstStyle/>
          <a:p>
            <a:r>
              <a:rPr lang="es-PE" dirty="0"/>
              <a:t>0</a:t>
            </a:r>
            <a:fld id="{F56A3B38-9D38-47E0-9E9B-DE4425CAD317}" type="slidenum">
              <a:rPr lang="es-PE" smtClean="0"/>
              <a:t>4</a:t>
            </a:fld>
            <a:endParaRPr lang="es-PE" dirty="0"/>
          </a:p>
        </p:txBody>
      </p:sp>
    </p:spTree>
    <p:extLst>
      <p:ext uri="{BB962C8B-B14F-4D97-AF65-F5344CB8AC3E}">
        <p14:creationId xmlns:p14="http://schemas.microsoft.com/office/powerpoint/2010/main" val="3048574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flipH="1">
            <a:off x="8283078" y="1635661"/>
            <a:ext cx="2826644" cy="4608512"/>
          </a:xfrm>
          <a:prstGeom prst="rect">
            <a:avLst/>
          </a:prstGeom>
        </p:spPr>
      </p:pic>
      <p:sp>
        <p:nvSpPr>
          <p:cNvPr id="3" name="Rectángulo 2"/>
          <p:cNvSpPr/>
          <p:nvPr/>
        </p:nvSpPr>
        <p:spPr>
          <a:xfrm>
            <a:off x="1703512" y="2852936"/>
            <a:ext cx="6336704" cy="2970044"/>
          </a:xfrm>
          <a:prstGeom prst="rect">
            <a:avLst/>
          </a:prstGeom>
        </p:spPr>
        <p:txBody>
          <a:bodyPr wrap="square">
            <a:spAutoFit/>
          </a:bodyPr>
          <a:lstStyle/>
          <a:p>
            <a:r>
              <a:rPr lang="es-ES" sz="1700" b="1" i="1" dirty="0">
                <a:solidFill>
                  <a:srgbClr val="FF6702"/>
                </a:solidFill>
                <a:latin typeface="Arial" panose="020B0604020202020204" pitchFamily="34" charset="0"/>
                <a:cs typeface="Arial" panose="020B0604020202020204" pitchFamily="34" charset="0"/>
              </a:rPr>
              <a:t>Concesionario Cedente: </a:t>
            </a:r>
          </a:p>
          <a:p>
            <a:r>
              <a:rPr lang="es-ES" sz="1700" dirty="0">
                <a:solidFill>
                  <a:schemeClr val="tx1">
                    <a:lumMod val="65000"/>
                    <a:lumOff val="35000"/>
                  </a:schemeClr>
                </a:solidFill>
                <a:latin typeface="Arial" panose="020B0604020202020204" pitchFamily="34" charset="0"/>
                <a:cs typeface="Arial" panose="020B0604020202020204" pitchFamily="34" charset="0"/>
              </a:rPr>
              <a:t>Empresa desde la cual se portará el número móvil.</a:t>
            </a:r>
          </a:p>
          <a:p>
            <a:endParaRPr lang="es-ES" sz="1700" dirty="0">
              <a:solidFill>
                <a:srgbClr val="0154A0"/>
              </a:solidFill>
              <a:latin typeface="Arial" panose="020B0604020202020204" pitchFamily="34" charset="0"/>
              <a:cs typeface="Arial" panose="020B0604020202020204" pitchFamily="34" charset="0"/>
            </a:endParaRPr>
          </a:p>
          <a:p>
            <a:r>
              <a:rPr lang="es-ES" sz="1700" b="1" i="1" dirty="0">
                <a:solidFill>
                  <a:srgbClr val="FF6702"/>
                </a:solidFill>
                <a:latin typeface="Arial" panose="020B0604020202020204" pitchFamily="34" charset="0"/>
                <a:cs typeface="Arial" panose="020B0604020202020204" pitchFamily="34" charset="0"/>
              </a:rPr>
              <a:t>Concesionario Receptor: </a:t>
            </a:r>
          </a:p>
          <a:p>
            <a:r>
              <a:rPr lang="es-ES" sz="1700" dirty="0">
                <a:solidFill>
                  <a:schemeClr val="tx1">
                    <a:lumMod val="65000"/>
                    <a:lumOff val="35000"/>
                  </a:schemeClr>
                </a:solidFill>
                <a:latin typeface="Arial" panose="020B0604020202020204" pitchFamily="34" charset="0"/>
                <a:cs typeface="Arial" panose="020B0604020202020204" pitchFamily="34" charset="0"/>
              </a:rPr>
              <a:t>Empresa que recibe el número móvil portado.</a:t>
            </a:r>
          </a:p>
          <a:p>
            <a:endParaRPr lang="es-ES" sz="1700" dirty="0">
              <a:solidFill>
                <a:srgbClr val="0154A0"/>
              </a:solidFill>
              <a:latin typeface="Arial" panose="020B0604020202020204" pitchFamily="34" charset="0"/>
              <a:cs typeface="Arial" panose="020B0604020202020204" pitchFamily="34" charset="0"/>
            </a:endParaRPr>
          </a:p>
          <a:p>
            <a:r>
              <a:rPr lang="es-ES" sz="1700" b="1" i="1" dirty="0">
                <a:solidFill>
                  <a:srgbClr val="FF6702"/>
                </a:solidFill>
                <a:latin typeface="Arial" panose="020B0604020202020204" pitchFamily="34" charset="0"/>
                <a:cs typeface="Arial" panose="020B0604020202020204" pitchFamily="34" charset="0"/>
              </a:rPr>
              <a:t>ABDCP  - Administrador de la Base de Datos Centralizada Principal</a:t>
            </a:r>
            <a:r>
              <a:rPr lang="es-ES" sz="1700" dirty="0">
                <a:solidFill>
                  <a:srgbClr val="FF6702"/>
                </a:solidFill>
                <a:latin typeface="Arial" panose="020B0604020202020204" pitchFamily="34" charset="0"/>
                <a:cs typeface="Arial" panose="020B0604020202020204" pitchFamily="34" charset="0"/>
              </a:rPr>
              <a:t>: </a:t>
            </a:r>
          </a:p>
          <a:p>
            <a:r>
              <a:rPr lang="es-ES" sz="1700" dirty="0">
                <a:solidFill>
                  <a:schemeClr val="tx1">
                    <a:lumMod val="65000"/>
                    <a:lumOff val="35000"/>
                  </a:schemeClr>
                </a:solidFill>
                <a:latin typeface="Arial" panose="020B0604020202020204" pitchFamily="34" charset="0"/>
                <a:cs typeface="Arial" panose="020B0604020202020204" pitchFamily="34" charset="0"/>
              </a:rPr>
              <a:t>Entidad independiente que canaliza todos los procesos administrativos y almacena toda la información referente a la Portabilidad.</a:t>
            </a:r>
          </a:p>
        </p:txBody>
      </p:sp>
      <p:sp>
        <p:nvSpPr>
          <p:cNvPr id="5" name="Llamada rectangular redondeada 4"/>
          <p:cNvSpPr/>
          <p:nvPr/>
        </p:nvSpPr>
        <p:spPr>
          <a:xfrm>
            <a:off x="1378655" y="1635661"/>
            <a:ext cx="6062170" cy="833318"/>
          </a:xfrm>
          <a:prstGeom prst="wedgeRoundRectCallout">
            <a:avLst>
              <a:gd name="adj1" fmla="val 61674"/>
              <a:gd name="adj2" fmla="val 45874"/>
              <a:gd name="adj3" fmla="val 16667"/>
            </a:avLst>
          </a:prstGeom>
          <a:solidFill>
            <a:schemeClr val="bg1"/>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PE" sz="2400" i="1" dirty="0">
                <a:solidFill>
                  <a:srgbClr val="0154A0"/>
                </a:solidFill>
                <a:latin typeface="Arial" panose="020B0604020202020204" pitchFamily="34" charset="0"/>
                <a:cs typeface="Arial" panose="020B0604020202020204" pitchFamily="34" charset="0"/>
              </a:rPr>
              <a:t>Estos son los agentes del proceso</a:t>
            </a:r>
          </a:p>
        </p:txBody>
      </p:sp>
      <p:pic>
        <p:nvPicPr>
          <p:cNvPr id="1026" name="Picture 2" descr="http://zenlan.com/learn/scratch/Table%20Football_files/che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4890" y="2903671"/>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zenlan.com/learn/scratch/Table%20Football_files/che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4890" y="3695759"/>
            <a:ext cx="237297" cy="2372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zenlan.com/learn/scratch/Table%20Football_files/che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4889" y="4487847"/>
            <a:ext cx="237297" cy="237297"/>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p:cNvSpPr>
            <a:spLocks noGrp="1"/>
          </p:cNvSpPr>
          <p:nvPr>
            <p:ph type="title"/>
          </p:nvPr>
        </p:nvSpPr>
        <p:spPr/>
        <p:txBody>
          <a:bodyPr/>
          <a:lstStyle/>
          <a:p>
            <a:r>
              <a:rPr lang="es-PE" dirty="0"/>
              <a:t>Portabilidad_</a:t>
            </a:r>
          </a:p>
        </p:txBody>
      </p:sp>
      <p:sp>
        <p:nvSpPr>
          <p:cNvPr id="4" name="Marcador de número de diapositiva 3"/>
          <p:cNvSpPr>
            <a:spLocks noGrp="1"/>
          </p:cNvSpPr>
          <p:nvPr>
            <p:ph type="sldNum" sz="quarter" idx="12"/>
          </p:nvPr>
        </p:nvSpPr>
        <p:spPr/>
        <p:txBody>
          <a:bodyPr/>
          <a:lstStyle/>
          <a:p>
            <a:r>
              <a:rPr lang="es-PE" dirty="0"/>
              <a:t>0</a:t>
            </a:r>
            <a:fld id="{F56A3B38-9D38-47E0-9E9B-DE4425CAD317}" type="slidenum">
              <a:rPr lang="es-PE" smtClean="0"/>
              <a:t>5</a:t>
            </a:fld>
            <a:endParaRPr lang="es-PE" dirty="0"/>
          </a:p>
        </p:txBody>
      </p:sp>
    </p:spTree>
    <p:extLst>
      <p:ext uri="{BB962C8B-B14F-4D97-AF65-F5344CB8AC3E}">
        <p14:creationId xmlns:p14="http://schemas.microsoft.com/office/powerpoint/2010/main" val="1810420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p:cNvGraphicFramePr/>
          <p:nvPr>
            <p:extLst>
              <p:ext uri="{D42A27DB-BD31-4B8C-83A1-F6EECF244321}">
                <p14:modId xmlns:p14="http://schemas.microsoft.com/office/powerpoint/2010/main" val="2758325262"/>
              </p:ext>
            </p:extLst>
          </p:nvPr>
        </p:nvGraphicFramePr>
        <p:xfrm>
          <a:off x="4415748" y="1274662"/>
          <a:ext cx="6576796" cy="5178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n 10"/>
          <p:cNvPicPr>
            <a:picLocks noChangeAspect="1"/>
          </p:cNvPicPr>
          <p:nvPr/>
        </p:nvPicPr>
        <p:blipFill rotWithShape="1">
          <a:blip r:embed="rId8">
            <a:extLst>
              <a:ext uri="{28A0092B-C50C-407E-A947-70E740481C1C}">
                <a14:useLocalDpi xmlns:a14="http://schemas.microsoft.com/office/drawing/2010/main" val="0"/>
              </a:ext>
            </a:extLst>
          </a:blip>
          <a:srcRect l="24153" r="25126"/>
          <a:stretch/>
        </p:blipFill>
        <p:spPr>
          <a:xfrm>
            <a:off x="1524966" y="1988840"/>
            <a:ext cx="2691575" cy="4032448"/>
          </a:xfrm>
          <a:prstGeom prst="ellipse">
            <a:avLst/>
          </a:prstGeom>
        </p:spPr>
      </p:pic>
      <p:sp>
        <p:nvSpPr>
          <p:cNvPr id="14" name="Rectángulo 13"/>
          <p:cNvSpPr/>
          <p:nvPr/>
        </p:nvSpPr>
        <p:spPr>
          <a:xfrm>
            <a:off x="1742150" y="1383159"/>
            <a:ext cx="2566728" cy="461665"/>
          </a:xfrm>
          <a:prstGeom prst="rect">
            <a:avLst/>
          </a:prstGeom>
        </p:spPr>
        <p:txBody>
          <a:bodyPr wrap="none">
            <a:spAutoFit/>
          </a:bodyPr>
          <a:lstStyle/>
          <a:p>
            <a:r>
              <a:rPr lang="es-PE" sz="2400" b="1" dirty="0">
                <a:ln w="0"/>
                <a:solidFill>
                  <a:srgbClr val="8DC63F"/>
                </a:solidFill>
                <a:latin typeface="Arial" panose="020B0604020202020204" pitchFamily="34" charset="0"/>
                <a:cs typeface="Arial" panose="020B0604020202020204" pitchFamily="34" charset="0"/>
              </a:rPr>
              <a:t>Características_</a:t>
            </a:r>
            <a:endParaRPr lang="es-PE" sz="2400" b="1" dirty="0">
              <a:solidFill>
                <a:srgbClr val="8DC63F"/>
              </a:solidFill>
              <a:latin typeface="Arial" panose="020B0604020202020204" pitchFamily="34" charset="0"/>
              <a:cs typeface="Arial" panose="020B0604020202020204" pitchFamily="34" charset="0"/>
            </a:endParaRPr>
          </a:p>
        </p:txBody>
      </p:sp>
      <p:pic>
        <p:nvPicPr>
          <p:cNvPr id="16" name="Picture 2" descr="https://upload.wikimedia.org/wikipedia/commons/thumb/5/50/Yes_Check_Circle.svg/2000px-Yes_Check_Circle.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18656" y="1402245"/>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p:cNvSpPr>
            <a:spLocks noGrp="1"/>
          </p:cNvSpPr>
          <p:nvPr>
            <p:ph type="title"/>
          </p:nvPr>
        </p:nvSpPr>
        <p:spPr/>
        <p:txBody>
          <a:bodyPr/>
          <a:lstStyle/>
          <a:p>
            <a:r>
              <a:rPr lang="es-PE" dirty="0"/>
              <a:t>Portabilidad_</a:t>
            </a:r>
          </a:p>
        </p:txBody>
      </p:sp>
      <p:sp>
        <p:nvSpPr>
          <p:cNvPr id="2" name="Marcador de número de diapositiva 1"/>
          <p:cNvSpPr>
            <a:spLocks noGrp="1"/>
          </p:cNvSpPr>
          <p:nvPr>
            <p:ph type="sldNum" sz="quarter" idx="12"/>
          </p:nvPr>
        </p:nvSpPr>
        <p:spPr/>
        <p:txBody>
          <a:bodyPr/>
          <a:lstStyle/>
          <a:p>
            <a:r>
              <a:rPr lang="es-PE" dirty="0"/>
              <a:t>0</a:t>
            </a:r>
            <a:fld id="{F56A3B38-9D38-47E0-9E9B-DE4425CAD317}" type="slidenum">
              <a:rPr lang="es-PE" smtClean="0"/>
              <a:t>6</a:t>
            </a:fld>
            <a:endParaRPr lang="es-PE" dirty="0"/>
          </a:p>
        </p:txBody>
      </p:sp>
    </p:spTree>
    <p:extLst>
      <p:ext uri="{BB962C8B-B14F-4D97-AF65-F5344CB8AC3E}">
        <p14:creationId xmlns:p14="http://schemas.microsoft.com/office/powerpoint/2010/main" val="6960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3" cstate="email">
            <a:extLst>
              <a:ext uri="{28A0092B-C50C-407E-A947-70E740481C1C}">
                <a14:useLocalDpi xmlns:a14="http://schemas.microsoft.com/office/drawing/2010/main"/>
              </a:ext>
            </a:extLst>
          </a:blip>
          <a:srcRect r="43186"/>
          <a:stretch/>
        </p:blipFill>
        <p:spPr>
          <a:xfrm>
            <a:off x="1051154" y="1484784"/>
            <a:ext cx="4377855" cy="5115888"/>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ángulo 1"/>
          <p:cNvSpPr/>
          <p:nvPr/>
        </p:nvSpPr>
        <p:spPr>
          <a:xfrm>
            <a:off x="6015503" y="5085184"/>
            <a:ext cx="5294175" cy="830997"/>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 Solo con su documento de identidad (DNI).</a:t>
            </a:r>
          </a:p>
          <a:p>
            <a:r>
              <a:rPr lang="es-ES" sz="1600" dirty="0">
                <a:solidFill>
                  <a:schemeClr val="tx1">
                    <a:lumMod val="65000"/>
                    <a:lumOff val="35000"/>
                  </a:schemeClr>
                </a:solidFill>
                <a:latin typeface="Arial" panose="020B0604020202020204" pitchFamily="34" charset="0"/>
                <a:cs typeface="Arial" panose="020B0604020202020204" pitchFamily="34" charset="0"/>
              </a:rPr>
              <a:t>- </a:t>
            </a:r>
            <a:r>
              <a:rPr lang="es-ES" sz="1600" b="1" i="1" dirty="0">
                <a:solidFill>
                  <a:schemeClr val="tx1">
                    <a:lumMod val="65000"/>
                    <a:lumOff val="35000"/>
                  </a:schemeClr>
                </a:solidFill>
                <a:latin typeface="Arial" panose="020B0604020202020204" pitchFamily="34" charset="0"/>
                <a:cs typeface="Arial" panose="020B0604020202020204" pitchFamily="34" charset="0"/>
              </a:rPr>
              <a:t>Anexo 50: formato de solicitud de portabilidad</a:t>
            </a:r>
            <a:r>
              <a:rPr lang="es-ES" sz="1600" dirty="0">
                <a:solidFill>
                  <a:schemeClr val="tx1">
                    <a:lumMod val="65000"/>
                    <a:lumOff val="35000"/>
                  </a:schemeClr>
                </a:solidFill>
                <a:latin typeface="Arial" panose="020B0604020202020204" pitchFamily="34" charset="0"/>
                <a:cs typeface="Arial" panose="020B0604020202020204" pitchFamily="34" charset="0"/>
              </a:rPr>
              <a:t>.</a:t>
            </a:r>
          </a:p>
          <a:p>
            <a:r>
              <a:rPr lang="es-ES" sz="1600" dirty="0">
                <a:solidFill>
                  <a:schemeClr val="tx1">
                    <a:lumMod val="65000"/>
                    <a:lumOff val="35000"/>
                  </a:schemeClr>
                </a:solidFill>
                <a:latin typeface="Arial" panose="020B0604020202020204" pitchFamily="34" charset="0"/>
                <a:cs typeface="Arial" panose="020B0604020202020204" pitchFamily="34" charset="0"/>
              </a:rPr>
              <a:t>- Adicionar los anexos de venta respectivos.</a:t>
            </a:r>
          </a:p>
        </p:txBody>
      </p:sp>
      <p:sp>
        <p:nvSpPr>
          <p:cNvPr id="6" name="Rectángulo 5"/>
          <p:cNvSpPr/>
          <p:nvPr/>
        </p:nvSpPr>
        <p:spPr>
          <a:xfrm>
            <a:off x="5965845" y="1595159"/>
            <a:ext cx="5770678" cy="830997"/>
          </a:xfrm>
          <a:prstGeom prst="rect">
            <a:avLst/>
          </a:prstGeom>
        </p:spPr>
        <p:txBody>
          <a:bodyPr wrap="square">
            <a:spAutoFit/>
          </a:bodyPr>
          <a:lstStyle/>
          <a:p>
            <a:r>
              <a:rPr lang="es-ES" sz="2400" b="1" dirty="0">
                <a:solidFill>
                  <a:srgbClr val="8DC63F"/>
                </a:solidFill>
                <a:latin typeface="Arial" panose="020B0604020202020204" pitchFamily="34" charset="0"/>
                <a:cs typeface="Arial" panose="020B0604020202020204" pitchFamily="34" charset="0"/>
              </a:rPr>
              <a:t>¿En cuánto tiempo se realiza la portabilidad?</a:t>
            </a:r>
          </a:p>
        </p:txBody>
      </p:sp>
      <p:pic>
        <p:nvPicPr>
          <p:cNvPr id="17"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4123" y="159689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992826" y="2584076"/>
            <a:ext cx="5297350" cy="1077218"/>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la atención es de </a:t>
            </a:r>
            <a:r>
              <a:rPr lang="es-ES" sz="1600" i="1" u="sng" dirty="0">
                <a:solidFill>
                  <a:schemeClr val="tx1">
                    <a:lumMod val="65000"/>
                    <a:lumOff val="35000"/>
                  </a:schemeClr>
                </a:solidFill>
                <a:latin typeface="Arial" panose="020B0604020202020204" pitchFamily="34" charset="0"/>
                <a:cs typeface="Arial" panose="020B0604020202020204" pitchFamily="34" charset="0"/>
              </a:rPr>
              <a:t>24 horas útiles (incluido sábados) </a:t>
            </a:r>
            <a:r>
              <a:rPr lang="es-ES" sz="1600" dirty="0">
                <a:solidFill>
                  <a:schemeClr val="tx1">
                    <a:lumMod val="65000"/>
                    <a:lumOff val="35000"/>
                  </a:schemeClr>
                </a:solidFill>
                <a:latin typeface="Arial" panose="020B0604020202020204" pitchFamily="34" charset="0"/>
                <a:cs typeface="Arial" panose="020B0604020202020204" pitchFamily="34" charset="0"/>
              </a:rPr>
              <a:t>desde presentada las solicitud, salvo que la solicitud sea presentada el domingo o feriado, o el día previo a éstos, dado que la orden se debe de generar el 1er día útil.</a:t>
            </a:r>
          </a:p>
        </p:txBody>
      </p:sp>
      <p:sp>
        <p:nvSpPr>
          <p:cNvPr id="19" name="Rectángulo 18"/>
          <p:cNvSpPr/>
          <p:nvPr/>
        </p:nvSpPr>
        <p:spPr>
          <a:xfrm>
            <a:off x="6012328" y="4086773"/>
            <a:ext cx="5743698" cy="830997"/>
          </a:xfrm>
          <a:prstGeom prst="rect">
            <a:avLst/>
          </a:prstGeom>
        </p:spPr>
        <p:txBody>
          <a:bodyPr wrap="square">
            <a:spAutoFit/>
          </a:bodyPr>
          <a:lstStyle/>
          <a:p>
            <a:r>
              <a:rPr lang="es-ES" sz="2400" b="1" dirty="0">
                <a:solidFill>
                  <a:srgbClr val="8DC63F"/>
                </a:solidFill>
                <a:latin typeface="Arial" panose="020B0604020202020204" pitchFamily="34" charset="0"/>
                <a:cs typeface="Arial" panose="020B0604020202020204" pitchFamily="34" charset="0"/>
              </a:rPr>
              <a:t>¿Qué requisito y qué formato debe firmar el cliente?</a:t>
            </a:r>
          </a:p>
        </p:txBody>
      </p:sp>
      <p:pic>
        <p:nvPicPr>
          <p:cNvPr id="20" name="Picture 2" descr="https://upload.wikimedia.org/wikipedia/commons/thumb/5/50/Yes_Check_Circle.svg/2000px-Yes_Check_Circle.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0607" y="411818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p:txBody>
          <a:bodyPr/>
          <a:lstStyle/>
          <a:p>
            <a:r>
              <a:rPr lang="es-PE" dirty="0"/>
              <a:t>Portabilidad_</a:t>
            </a:r>
          </a:p>
        </p:txBody>
      </p:sp>
      <p:sp>
        <p:nvSpPr>
          <p:cNvPr id="4" name="Marcador de número de diapositiva 3"/>
          <p:cNvSpPr>
            <a:spLocks noGrp="1"/>
          </p:cNvSpPr>
          <p:nvPr>
            <p:ph type="sldNum" sz="quarter" idx="12"/>
          </p:nvPr>
        </p:nvSpPr>
        <p:spPr/>
        <p:txBody>
          <a:bodyPr/>
          <a:lstStyle/>
          <a:p>
            <a:r>
              <a:rPr lang="es-PE" dirty="0"/>
              <a:t>0</a:t>
            </a:r>
            <a:fld id="{F56A3B38-9D38-47E0-9E9B-DE4425CAD317}" type="slidenum">
              <a:rPr lang="es-PE" smtClean="0"/>
              <a:t>7</a:t>
            </a:fld>
            <a:endParaRPr lang="es-PE" dirty="0"/>
          </a:p>
        </p:txBody>
      </p:sp>
    </p:spTree>
    <p:extLst>
      <p:ext uri="{BB962C8B-B14F-4D97-AF65-F5344CB8AC3E}">
        <p14:creationId xmlns:p14="http://schemas.microsoft.com/office/powerpoint/2010/main" val="211866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20" y="4809926"/>
            <a:ext cx="5112568" cy="923330"/>
          </a:xfrm>
          <a:prstGeom prst="rect">
            <a:avLst/>
          </a:prstGeom>
          <a:noFill/>
        </p:spPr>
        <p:txBody>
          <a:bodyPr wrap="square" rtlCol="0">
            <a:spAutoFit/>
          </a:bodyPr>
          <a:lstStyle/>
          <a:p>
            <a:r>
              <a:rPr lang="es-MX" dirty="0">
                <a:solidFill>
                  <a:srgbClr val="0154A0"/>
                </a:solidFill>
                <a:latin typeface="Arial "/>
              </a:rPr>
              <a:t>La activación de las líneas siempre será un día útil y para efectos de este proceso, al día “</a:t>
            </a:r>
            <a:r>
              <a:rPr lang="es-MX" b="1" dirty="0">
                <a:solidFill>
                  <a:srgbClr val="0154A0"/>
                </a:solidFill>
                <a:latin typeface="Arial "/>
              </a:rPr>
              <a:t>sábado”</a:t>
            </a:r>
            <a:r>
              <a:rPr lang="es-MX" dirty="0">
                <a:solidFill>
                  <a:srgbClr val="0154A0"/>
                </a:solidFill>
                <a:latin typeface="Arial "/>
              </a:rPr>
              <a:t> también se le considera como día útil.</a:t>
            </a:r>
            <a:endParaRPr lang="en-US" dirty="0">
              <a:solidFill>
                <a:srgbClr val="0154A0"/>
              </a:solidFill>
              <a:latin typeface="Arial "/>
            </a:endParaRPr>
          </a:p>
        </p:txBody>
      </p:sp>
      <p:pic>
        <p:nvPicPr>
          <p:cNvPr id="1025" name="Picture 1"/>
          <p:cNvPicPr>
            <a:picLocks noChangeAspect="1" noChangeArrowheads="1"/>
          </p:cNvPicPr>
          <p:nvPr/>
        </p:nvPicPr>
        <p:blipFill>
          <a:blip r:embed="rId2">
            <a:lum bright="20000" contrast="-20000"/>
            <a:extLst>
              <a:ext uri="{28A0092B-C50C-407E-A947-70E740481C1C}">
                <a14:useLocalDpi xmlns:a14="http://schemas.microsoft.com/office/drawing/2010/main" val="0"/>
              </a:ext>
            </a:extLst>
          </a:blip>
          <a:srcRect/>
          <a:stretch>
            <a:fillRect/>
          </a:stretch>
        </p:blipFill>
        <p:spPr bwMode="auto">
          <a:xfrm>
            <a:off x="1631504" y="1916832"/>
            <a:ext cx="871296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9"/>
          <p:cNvSpPr txBox="1">
            <a:spLocks noChangeArrowheads="1"/>
          </p:cNvSpPr>
          <p:nvPr/>
        </p:nvSpPr>
        <p:spPr bwMode="auto">
          <a:xfrm>
            <a:off x="2351584" y="1311151"/>
            <a:ext cx="8352928"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Proceso de programación_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117" y="4437112"/>
            <a:ext cx="3120347" cy="18722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9797" y="1341928"/>
            <a:ext cx="423494" cy="42349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p:txBody>
          <a:bodyPr/>
          <a:lstStyle/>
          <a:p>
            <a:r>
              <a:rPr lang="es-PE" dirty="0"/>
              <a:t>Portabilidad_</a:t>
            </a:r>
          </a:p>
        </p:txBody>
      </p:sp>
      <p:sp>
        <p:nvSpPr>
          <p:cNvPr id="4" name="Marcador de número de diapositiva 3"/>
          <p:cNvSpPr>
            <a:spLocks noGrp="1"/>
          </p:cNvSpPr>
          <p:nvPr>
            <p:ph type="sldNum" sz="quarter" idx="12"/>
          </p:nvPr>
        </p:nvSpPr>
        <p:spPr/>
        <p:txBody>
          <a:bodyPr/>
          <a:lstStyle/>
          <a:p>
            <a:r>
              <a:rPr lang="en-US" dirty="0"/>
              <a:t>0</a:t>
            </a:r>
            <a:fld id="{07AA8F53-195B-4AEA-B0EA-2C64B1BC155C}" type="slidenum">
              <a:rPr lang="en-US" smtClean="0"/>
              <a:pPr/>
              <a:t>8</a:t>
            </a:fld>
            <a:endParaRPr lang="en-US" dirty="0"/>
          </a:p>
        </p:txBody>
      </p:sp>
    </p:spTree>
    <p:extLst>
      <p:ext uri="{BB962C8B-B14F-4D97-AF65-F5344CB8AC3E}">
        <p14:creationId xmlns:p14="http://schemas.microsoft.com/office/powerpoint/2010/main" val="216277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775520" y="1268760"/>
            <a:ext cx="7920880" cy="461665"/>
          </a:xfrm>
          <a:prstGeom prst="rect">
            <a:avLst/>
          </a:prstGeom>
          <a:noFill/>
          <a:extLst/>
        </p:spPr>
        <p:txBody>
          <a:bodyPr wrap="square">
            <a:spAutoFit/>
          </a:bodyPr>
          <a:lstStyle>
            <a:defPPr>
              <a:defRPr lang="en-US"/>
            </a:defPPr>
            <a:lvl1pPr algn="ctr">
              <a:defRPr sz="4000">
                <a:ln w="11430"/>
                <a:solidFill>
                  <a:srgbClr val="E05206"/>
                </a:solidFill>
                <a:latin typeface="Arial" pitchFamily="34" charset="0"/>
              </a:defRPr>
            </a:lvl1pPr>
          </a:lstStyle>
          <a:p>
            <a:pPr algn="l" eaLnBrk="1" hangingPunct="1">
              <a:defRPr/>
            </a:pPr>
            <a:r>
              <a:rPr lang="es-PE" sz="2400" b="1" dirty="0">
                <a:ln w="0"/>
                <a:solidFill>
                  <a:srgbClr val="8DC63F"/>
                </a:solidFill>
              </a:rPr>
              <a:t>Suspensión a petición de operador cedente_ </a:t>
            </a:r>
          </a:p>
        </p:txBody>
      </p:sp>
      <p:sp>
        <p:nvSpPr>
          <p:cNvPr id="10" name="Rectángulo 9"/>
          <p:cNvSpPr/>
          <p:nvPr/>
        </p:nvSpPr>
        <p:spPr>
          <a:xfrm>
            <a:off x="4943872" y="3922860"/>
            <a:ext cx="6408712" cy="2308324"/>
          </a:xfrm>
          <a:prstGeom prst="rect">
            <a:avLst/>
          </a:prstGeom>
        </p:spPr>
        <p:txBody>
          <a:bodyPr wrap="square">
            <a:spAutoFit/>
          </a:bodyPr>
          <a:lstStyle/>
          <a:p>
            <a:r>
              <a:rPr lang="es-ES" sz="1600" dirty="0">
                <a:solidFill>
                  <a:schemeClr val="tx1">
                    <a:lumMod val="65000"/>
                    <a:lumOff val="35000"/>
                  </a:schemeClr>
                </a:solidFill>
                <a:latin typeface="Arial" panose="020B0604020202020204" pitchFamily="34" charset="0"/>
                <a:cs typeface="Arial" panose="020B0604020202020204" pitchFamily="34" charset="0"/>
              </a:rPr>
              <a:t>Tiene hasta </a:t>
            </a:r>
            <a:r>
              <a:rPr lang="es-ES" sz="1600" b="1" i="1" u="sng" dirty="0">
                <a:solidFill>
                  <a:schemeClr val="tx1">
                    <a:lumMod val="65000"/>
                    <a:lumOff val="35000"/>
                  </a:schemeClr>
                </a:solidFill>
                <a:latin typeface="Arial" panose="020B0604020202020204" pitchFamily="34" charset="0"/>
                <a:cs typeface="Arial" panose="020B0604020202020204" pitchFamily="34" charset="0"/>
              </a:rPr>
              <a:t>2 días hábiles</a:t>
            </a:r>
            <a:r>
              <a:rPr lang="es-ES" sz="1600" dirty="0">
                <a:solidFill>
                  <a:schemeClr val="tx1">
                    <a:lumMod val="65000"/>
                    <a:lumOff val="35000"/>
                  </a:schemeClr>
                </a:solidFill>
                <a:latin typeface="Arial" panose="020B0604020202020204" pitchFamily="34" charset="0"/>
                <a:cs typeface="Arial" panose="020B0604020202020204" pitchFamily="34" charset="0"/>
              </a:rPr>
              <a:t> para ejecutar la suspensión.</a:t>
            </a:r>
            <a:br>
              <a:rPr lang="es-ES" sz="1600" dirty="0">
                <a:solidFill>
                  <a:schemeClr val="tx1">
                    <a:lumMod val="65000"/>
                    <a:lumOff val="35000"/>
                  </a:schemeClr>
                </a:solidFill>
                <a:latin typeface="Arial" panose="020B0604020202020204" pitchFamily="34" charset="0"/>
                <a:cs typeface="Arial" panose="020B0604020202020204" pitchFamily="34" charset="0"/>
              </a:rPr>
            </a:br>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Si la deuda se regulariza, el receptor tiene hasta </a:t>
            </a:r>
            <a:r>
              <a:rPr lang="es-ES" sz="1600" b="1" i="1" u="sng" dirty="0">
                <a:solidFill>
                  <a:schemeClr val="tx1">
                    <a:lumMod val="65000"/>
                    <a:lumOff val="35000"/>
                  </a:schemeClr>
                </a:solidFill>
                <a:latin typeface="Arial" panose="020B0604020202020204" pitchFamily="34" charset="0"/>
                <a:cs typeface="Arial" panose="020B0604020202020204" pitchFamily="34" charset="0"/>
              </a:rPr>
              <a:t>1 día hábil</a:t>
            </a:r>
            <a:r>
              <a:rPr lang="es-ES" sz="1600" dirty="0">
                <a:solidFill>
                  <a:schemeClr val="tx1">
                    <a:lumMod val="65000"/>
                    <a:lumOff val="35000"/>
                  </a:schemeClr>
                </a:solidFill>
                <a:latin typeface="Arial" panose="020B0604020202020204" pitchFamily="34" charset="0"/>
                <a:cs typeface="Arial" panose="020B0604020202020204" pitchFamily="34" charset="0"/>
              </a:rPr>
              <a:t> para reconectar el servicio.</a:t>
            </a:r>
          </a:p>
          <a:p>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ES" sz="1600" dirty="0">
                <a:solidFill>
                  <a:schemeClr val="tx1">
                    <a:lumMod val="65000"/>
                    <a:lumOff val="35000"/>
                  </a:schemeClr>
                </a:solidFill>
                <a:latin typeface="Arial" panose="020B0604020202020204" pitchFamily="34" charset="0"/>
                <a:cs typeface="Arial" panose="020B0604020202020204" pitchFamily="34" charset="0"/>
              </a:rPr>
              <a:t>Los escenarios son por cobro de </a:t>
            </a:r>
            <a:r>
              <a:rPr lang="es-ES" sz="1600" i="1" u="sng" dirty="0">
                <a:solidFill>
                  <a:schemeClr val="tx1">
                    <a:lumMod val="65000"/>
                    <a:lumOff val="35000"/>
                  </a:schemeClr>
                </a:solidFill>
                <a:latin typeface="Arial" panose="020B0604020202020204" pitchFamily="34" charset="0"/>
                <a:cs typeface="Arial" panose="020B0604020202020204" pitchFamily="34" charset="0"/>
              </a:rPr>
              <a:t>penalidades de incumplimiento de contrato o consumos adicionales, etc</a:t>
            </a:r>
            <a:r>
              <a:rPr lang="es-ES" sz="1600" dirty="0">
                <a:solidFill>
                  <a:schemeClr val="tx1">
                    <a:lumMod val="65000"/>
                    <a:lumOff val="35000"/>
                  </a:schemeClr>
                </a:solidFill>
                <a:latin typeface="Arial" panose="020B0604020202020204" pitchFamily="34" charset="0"/>
                <a:cs typeface="Arial" panose="020B0604020202020204" pitchFamily="34" charset="0"/>
              </a:rPr>
              <a:t>.</a:t>
            </a:r>
          </a:p>
          <a:p>
            <a:endParaRPr lang="es-ES" sz="1600" dirty="0">
              <a:solidFill>
                <a:schemeClr val="tx1">
                  <a:lumMod val="65000"/>
                  <a:lumOff val="35000"/>
                </a:schemeClr>
              </a:solidFill>
              <a:latin typeface="Arial" panose="020B0604020202020204" pitchFamily="34" charset="0"/>
              <a:cs typeface="Arial" panose="020B0604020202020204" pitchFamily="34" charset="0"/>
            </a:endParaRPr>
          </a:p>
          <a:p>
            <a:r>
              <a:rPr lang="es-PE" sz="1600" dirty="0">
                <a:solidFill>
                  <a:schemeClr val="tx1">
                    <a:lumMod val="65000"/>
                    <a:lumOff val="35000"/>
                  </a:schemeClr>
                </a:solidFill>
                <a:latin typeface="Arial "/>
              </a:rPr>
              <a:t>Pasado el lapso de 30 días de suspensión, el servicio se reconecta.</a:t>
            </a:r>
            <a:endParaRPr lang="es-ES" sz="16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937" r="19285" b="13726"/>
          <a:stretch/>
        </p:blipFill>
        <p:spPr>
          <a:xfrm>
            <a:off x="1677415" y="2767639"/>
            <a:ext cx="2520280" cy="3463545"/>
          </a:xfrm>
          <a:prstGeom prst="rect">
            <a:avLst/>
          </a:prstGeom>
        </p:spPr>
      </p:pic>
      <p:sp>
        <p:nvSpPr>
          <p:cNvPr id="8" name="Rectángulo 7"/>
          <p:cNvSpPr/>
          <p:nvPr/>
        </p:nvSpPr>
        <p:spPr>
          <a:xfrm>
            <a:off x="1810870" y="1867794"/>
            <a:ext cx="9253681" cy="646331"/>
          </a:xfrm>
          <a:prstGeom prst="rect">
            <a:avLst/>
          </a:prstGeom>
        </p:spPr>
        <p:txBody>
          <a:bodyPr wrap="square">
            <a:spAutoFit/>
          </a:bodyPr>
          <a:lstStyle/>
          <a:p>
            <a:pPr lvl="0"/>
            <a:r>
              <a:rPr lang="es-PE" dirty="0">
                <a:solidFill>
                  <a:schemeClr val="tx1">
                    <a:lumMod val="65000"/>
                    <a:lumOff val="35000"/>
                  </a:schemeClr>
                </a:solidFill>
                <a:latin typeface="Arial "/>
              </a:rPr>
              <a:t>El operador cedente puede solicitar la suspensión del servicio temporalmente por un plazo de 30 días calendario por obligaciones de pago pendiente con el mismo.</a:t>
            </a:r>
          </a:p>
        </p:txBody>
      </p:sp>
      <p:pic>
        <p:nvPicPr>
          <p:cNvPr id="11" name="Picture 2" descr="https://upload.wikimedia.org/wikipedia/commons/thumb/5/50/Yes_Check_Circle.svg/2000px-Yes_Check_Circ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463" y="1287845"/>
            <a:ext cx="405951" cy="423494"/>
          </a:xfrm>
          <a:prstGeom prst="rect">
            <a:avLst/>
          </a:prstGeom>
          <a:noFill/>
          <a:extLst>
            <a:ext uri="{909E8E84-426E-40DD-AFC4-6F175D3DCCD1}">
              <a14:hiddenFill xmlns:a14="http://schemas.microsoft.com/office/drawing/2010/main">
                <a:solidFill>
                  <a:srgbClr val="FFFFFF"/>
                </a:solidFill>
              </a14:hiddenFill>
            </a:ext>
          </a:extLst>
        </p:spPr>
      </p:pic>
      <p:sp>
        <p:nvSpPr>
          <p:cNvPr id="3" name="Llamada rectangular redondeada 2"/>
          <p:cNvSpPr/>
          <p:nvPr/>
        </p:nvSpPr>
        <p:spPr>
          <a:xfrm>
            <a:off x="4924329" y="2904798"/>
            <a:ext cx="6284240" cy="720080"/>
          </a:xfrm>
          <a:prstGeom prst="wedgeRoundRectCallout">
            <a:avLst>
              <a:gd name="adj1" fmla="val -61018"/>
              <a:gd name="adj2" fmla="val 5507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s-PE" i="1" dirty="0">
                <a:solidFill>
                  <a:srgbClr val="0154A0"/>
                </a:solidFill>
                <a:latin typeface="Arial" panose="020B0604020202020204" pitchFamily="34" charset="0"/>
                <a:cs typeface="Arial" panose="020B0604020202020204" pitchFamily="34" charset="0"/>
              </a:rPr>
              <a:t>¿Qué acciones se pueden tomar en el operador receptor?</a:t>
            </a:r>
          </a:p>
        </p:txBody>
      </p:sp>
      <p:sp>
        <p:nvSpPr>
          <p:cNvPr id="5" name="Título 4"/>
          <p:cNvSpPr>
            <a:spLocks noGrp="1"/>
          </p:cNvSpPr>
          <p:nvPr>
            <p:ph type="title"/>
          </p:nvPr>
        </p:nvSpPr>
        <p:spPr/>
        <p:txBody>
          <a:bodyPr/>
          <a:lstStyle/>
          <a:p>
            <a:r>
              <a:rPr lang="es-PE" dirty="0"/>
              <a:t>Portabilidad_</a:t>
            </a:r>
          </a:p>
        </p:txBody>
      </p:sp>
      <p:sp>
        <p:nvSpPr>
          <p:cNvPr id="4" name="Marcador de número de diapositiva 3"/>
          <p:cNvSpPr>
            <a:spLocks noGrp="1"/>
          </p:cNvSpPr>
          <p:nvPr>
            <p:ph type="sldNum" sz="quarter" idx="12"/>
          </p:nvPr>
        </p:nvSpPr>
        <p:spPr/>
        <p:txBody>
          <a:bodyPr/>
          <a:lstStyle/>
          <a:p>
            <a:r>
              <a:rPr lang="es-PE" dirty="0"/>
              <a:t>0</a:t>
            </a:r>
            <a:fld id="{F56A3B38-9D38-47E0-9E9B-DE4425CAD317}" type="slidenum">
              <a:rPr lang="es-PE" smtClean="0"/>
              <a:t>9</a:t>
            </a:fld>
            <a:endParaRPr lang="es-PE" dirty="0"/>
          </a:p>
        </p:txBody>
      </p:sp>
    </p:spTree>
    <p:extLst>
      <p:ext uri="{BB962C8B-B14F-4D97-AF65-F5344CB8AC3E}">
        <p14:creationId xmlns:p14="http://schemas.microsoft.com/office/powerpoint/2010/main" val="1544681102"/>
      </p:ext>
    </p:extLst>
  </p:cSld>
  <p:clrMapOvr>
    <a:masterClrMapping/>
  </p:clrMapOvr>
</p:sld>
</file>

<file path=ppt/theme/theme1.xml><?xml version="1.0" encoding="utf-8"?>
<a:theme xmlns:a="http://schemas.openxmlformats.org/drawingml/2006/main" name="Plantilla_Increxa-FoCo_FEB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_Increxa-FoCo_FEB2017" id="{538C0888-A80E-4008-A4DA-1B67E15DB8D1}" vid="{B0736EF6-76D4-4499-AFF0-66AEF8D3E0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Facturación II</Template>
  <TotalTime>5402</TotalTime>
  <Words>2132</Words>
  <Application>Microsoft Office PowerPoint</Application>
  <PresentationFormat>Panorámica</PresentationFormat>
  <Paragraphs>269</Paragraphs>
  <Slides>31</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31</vt:i4>
      </vt:variant>
    </vt:vector>
  </HeadingPairs>
  <TitlesOfParts>
    <vt:vector size="37" baseType="lpstr">
      <vt:lpstr>Arial</vt:lpstr>
      <vt:lpstr>Arial </vt:lpstr>
      <vt:lpstr>Calibri</vt:lpstr>
      <vt:lpstr>Corbel</vt:lpstr>
      <vt:lpstr>Wingdings</vt:lpstr>
      <vt:lpstr>Plantilla_Increxa-FoCo_FEB2017</vt:lpstr>
      <vt:lpstr>Presentación de PowerPoint</vt:lpstr>
      <vt:lpstr>Objetivos_</vt:lpstr>
      <vt:lpstr>Agenda_</vt:lpstr>
      <vt:lpstr>Portabilidad_</vt:lpstr>
      <vt:lpstr>Portabilidad_</vt:lpstr>
      <vt:lpstr>Portabilidad_</vt:lpstr>
      <vt:lpstr>Portabilidad_</vt:lpstr>
      <vt:lpstr>Portabilidad_</vt:lpstr>
      <vt:lpstr>Portabilidad_</vt:lpstr>
      <vt:lpstr>Portabilidad_</vt:lpstr>
      <vt:lpstr>Flujo de Portabilidad_</vt:lpstr>
      <vt:lpstr>Flujo de Portabilidad_</vt:lpstr>
      <vt:lpstr>Flujo de Portabilidad_</vt:lpstr>
      <vt:lpstr>Flujo de Portabilidad_</vt:lpstr>
      <vt:lpstr>Motivos de Rechazo_</vt:lpstr>
      <vt:lpstr>Consulta de Portabilidad_</vt:lpstr>
      <vt:lpstr>Consulta de Portabilidad_</vt:lpstr>
      <vt:lpstr>Consulta de Portabilidad_</vt:lpstr>
      <vt:lpstr>Consulta de Portabilidad_</vt:lpstr>
      <vt:lpstr>Consulta de requisitos_</vt:lpstr>
      <vt:lpstr>Formato de Portabilidad_</vt:lpstr>
      <vt:lpstr>Formato de Portabilidad_</vt:lpstr>
      <vt:lpstr>Viaje del Cliente_</vt:lpstr>
      <vt:lpstr>Viaje del Cliente_</vt:lpstr>
      <vt:lpstr>Buenas Practicas_</vt:lpstr>
      <vt:lpstr>Correo de Apoyo_</vt:lpstr>
      <vt:lpstr>Correo de Apoyo_</vt:lpstr>
      <vt:lpstr>Observaciones_</vt:lpstr>
      <vt:lpstr>Observaciones_</vt:lpstr>
      <vt:lpstr>Observaciones_</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Nextel Peru</dc:creator>
  <cp:lastModifiedBy>Oscar Herrera Valdez</cp:lastModifiedBy>
  <cp:revision>445</cp:revision>
  <dcterms:created xsi:type="dcterms:W3CDTF">2014-02-07T22:40:12Z</dcterms:created>
  <dcterms:modified xsi:type="dcterms:W3CDTF">2017-10-16T00:05:39Z</dcterms:modified>
</cp:coreProperties>
</file>